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549" r:id="rId2"/>
    <p:sldId id="550" r:id="rId3"/>
    <p:sldId id="554" r:id="rId4"/>
    <p:sldId id="551" r:id="rId5"/>
    <p:sldId id="577" r:id="rId6"/>
    <p:sldId id="573" r:id="rId7"/>
    <p:sldId id="559" r:id="rId8"/>
    <p:sldId id="571" r:id="rId9"/>
    <p:sldId id="556" r:id="rId10"/>
    <p:sldId id="568" r:id="rId11"/>
    <p:sldId id="572" r:id="rId12"/>
    <p:sldId id="555" r:id="rId13"/>
    <p:sldId id="560" r:id="rId14"/>
    <p:sldId id="575" r:id="rId15"/>
    <p:sldId id="565" r:id="rId16"/>
    <p:sldId id="553" r:id="rId17"/>
    <p:sldId id="567" r:id="rId18"/>
    <p:sldId id="561" r:id="rId19"/>
    <p:sldId id="569" r:id="rId20"/>
    <p:sldId id="570" r:id="rId21"/>
    <p:sldId id="557" r:id="rId22"/>
    <p:sldId id="588" r:id="rId23"/>
    <p:sldId id="589" r:id="rId24"/>
    <p:sldId id="590" r:id="rId25"/>
    <p:sldId id="582" r:id="rId26"/>
    <p:sldId id="583" r:id="rId27"/>
    <p:sldId id="586" r:id="rId28"/>
    <p:sldId id="584" r:id="rId29"/>
    <p:sldId id="585" r:id="rId30"/>
    <p:sldId id="558" r:id="rId31"/>
    <p:sldId id="581" r:id="rId32"/>
    <p:sldId id="580" r:id="rId33"/>
    <p:sldId id="576" r:id="rId34"/>
    <p:sldId id="578" r:id="rId35"/>
    <p:sldId id="579" r:id="rId36"/>
    <p:sldId id="587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16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</p:sldIdLst>
  <p:sldSz cx="9906000" cy="6858000" type="A4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pfer, Anna" initials="KA" lastIdx="1" clrIdx="0">
    <p:extLst/>
  </p:cmAuthor>
  <p:cmAuthor id="2" name="Kupfer, Anna" initials="KA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2C5884"/>
    <a:srgbClr val="00407A"/>
    <a:srgbClr val="6753F7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5" autoAdjust="0"/>
    <p:restoredTop sz="92319" autoAdjust="0"/>
  </p:normalViewPr>
  <p:slideViewPr>
    <p:cSldViewPr>
      <p:cViewPr varScale="1">
        <p:scale>
          <a:sx n="73" d="100"/>
          <a:sy n="73" d="100"/>
        </p:scale>
        <p:origin x="1260" y="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1" d="100"/>
        <a:sy n="201" d="100"/>
      </p:scale>
      <p:origin x="0" y="94336"/>
    </p:cViewPr>
  </p:sorterViewPr>
  <p:notesViewPr>
    <p:cSldViewPr>
      <p:cViewPr varScale="1">
        <p:scale>
          <a:sx n="112" d="100"/>
          <a:sy n="112" d="100"/>
        </p:scale>
        <p:origin x="530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FB1F0-2F57-D64C-B072-FEC318DC7778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464F8-E241-274A-9D5D-966903F7C0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141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B23C-7C69-914A-A009-78A62EE91A6A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AF4D-9A00-B647-BF06-59E8038133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55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48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C7CEA-0071-447C-A8F2-797EFC380FD5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1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5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konvexes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3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lösbares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43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618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25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96550" y="116632"/>
            <a:ext cx="7728859" cy="11430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noProof="0" smtClean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422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halt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7627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Zwei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6913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Titel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7658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5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8366263" cy="48245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470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Contents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73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46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90394" y="480484"/>
            <a:ext cx="9125215" cy="480000"/>
          </a:xfrm>
          <a:prstGeom prst="rect">
            <a:avLst/>
          </a:prstGeom>
        </p:spPr>
        <p:txBody>
          <a:bodyPr wrap="none" lIns="0" tIns="0" rIns="360000" bIns="0" anchor="ctr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0394" y="873204"/>
            <a:ext cx="9125215" cy="480000"/>
          </a:xfrm>
          <a:prstGeom prst="rect">
            <a:avLst/>
          </a:prstGeom>
        </p:spPr>
        <p:txBody>
          <a:bodyPr wrap="none" lIns="0" tIns="0" rIns="360000" bIns="0"/>
          <a:lstStyle>
            <a:lvl1pPr marL="0" indent="0">
              <a:buNone/>
              <a:defRPr strike="noStrike" cap="none" baseline="0"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90394" y="5999129"/>
            <a:ext cx="912177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6012" y="1557339"/>
            <a:ext cx="8089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das Titelformat</a:t>
            </a:r>
            <a:br>
              <a:rPr lang="de-DE" dirty="0"/>
            </a:br>
            <a:r>
              <a:rPr lang="de-DE" dirty="0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012" y="2997200"/>
            <a:ext cx="8089900" cy="2819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0" name="Rectangle 23"/>
          <p:cNvSpPr>
            <a:spLocks noChangeArrowheads="1"/>
          </p:cNvSpPr>
          <p:nvPr/>
        </p:nvSpPr>
        <p:spPr bwMode="auto">
          <a:xfrm>
            <a:off x="8585200" y="6557963"/>
            <a:ext cx="1155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de-DE" sz="900" dirty="0" smtClean="0">
                <a:solidFill>
                  <a:srgbClr val="00407A"/>
                </a:solidFill>
                <a:latin typeface="Arial" charset="0"/>
              </a:rPr>
              <a:t>p. </a:t>
            </a:r>
            <a:fld id="{A0AE5531-C084-6240-8632-6DD162C3FE44}" type="slidenum">
              <a:rPr lang="de-DE" sz="900">
                <a:solidFill>
                  <a:srgbClr val="00407A"/>
                </a:solidFill>
                <a:latin typeface="Arial" charset="0"/>
              </a:rPr>
              <a:pPr algn="r"/>
              <a:t>‹#›</a:t>
            </a:fld>
            <a:endParaRPr lang="de-DE" sz="900" dirty="0">
              <a:solidFill>
                <a:srgbClr val="00407A"/>
              </a:solidFill>
              <a:latin typeface="Arial" charset="0"/>
            </a:endParaRPr>
          </a:p>
        </p:txBody>
      </p:sp>
      <p:sp>
        <p:nvSpPr>
          <p:cNvPr id="1031" name="Rectangle 23"/>
          <p:cNvSpPr>
            <a:spLocks noChangeArrowheads="1"/>
          </p:cNvSpPr>
          <p:nvPr/>
        </p:nvSpPr>
        <p:spPr bwMode="auto">
          <a:xfrm>
            <a:off x="173038" y="6557963"/>
            <a:ext cx="8172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900" baseline="0" noProof="0" dirty="0" err="1" smtClean="0">
                <a:solidFill>
                  <a:srgbClr val="00407A"/>
                </a:solidFill>
                <a:latin typeface="Arial" charset="0"/>
              </a:rPr>
              <a:t>Universität</a:t>
            </a:r>
            <a:r>
              <a:rPr lang="en-US" sz="900" baseline="0" noProof="0" dirty="0" smtClean="0">
                <a:solidFill>
                  <a:srgbClr val="00407A"/>
                </a:solidFill>
                <a:latin typeface="Arial" charset="0"/>
              </a:rPr>
              <a:t> Bamberg &amp; ETH Zurich</a:t>
            </a:r>
            <a:endParaRPr lang="en-US" sz="900" noProof="0" dirty="0">
              <a:solidFill>
                <a:srgbClr val="00407A"/>
              </a:solidFill>
              <a:latin typeface="Arial" charset="0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271727" y="6524625"/>
            <a:ext cx="9362546" cy="0"/>
          </a:xfrm>
          <a:prstGeom prst="line">
            <a:avLst/>
          </a:prstGeom>
          <a:ln>
            <a:solidFill>
              <a:srgbClr val="2C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6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6.emf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4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S</a:t>
            </a:r>
            <a:r>
              <a:rPr lang="en-US" dirty="0" smtClean="0"/>
              <a:t>hall </a:t>
            </a:r>
            <a:r>
              <a:rPr lang="en-US" dirty="0"/>
              <a:t>B</a:t>
            </a:r>
            <a:r>
              <a:rPr lang="en-US" dirty="0" smtClean="0"/>
              <a:t>e </a:t>
            </a:r>
            <a:r>
              <a:rPr lang="en-US" dirty="0"/>
              <a:t>D</a:t>
            </a:r>
            <a:r>
              <a:rPr lang="en-US" dirty="0" smtClean="0"/>
              <a:t>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data as being generated by a black box</a:t>
            </a: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goals</a:t>
            </a:r>
            <a:r>
              <a:rPr lang="de-CH" dirty="0" smtClean="0"/>
              <a:t> in </a:t>
            </a:r>
            <a:r>
              <a:rPr lang="de-CH" dirty="0" err="1" smtClean="0"/>
              <a:t>analyzing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:</a:t>
            </a:r>
          </a:p>
          <a:p>
            <a:pPr lvl="1"/>
            <a:r>
              <a:rPr lang="de-CH" i="1" dirty="0" err="1" smtClean="0"/>
              <a:t>Prediction</a:t>
            </a:r>
            <a:endParaRPr lang="de-CH" i="1" dirty="0" smtClean="0"/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predict</a:t>
            </a: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going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future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</a:t>
            </a:r>
          </a:p>
          <a:p>
            <a:pPr lvl="1"/>
            <a:r>
              <a:rPr lang="de-CH" i="1" dirty="0" smtClean="0"/>
              <a:t>Information  </a:t>
            </a:r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extract</a:t>
            </a:r>
            <a:r>
              <a:rPr lang="de-CH" dirty="0" smtClean="0"/>
              <a:t> 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nature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associating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</a:t>
            </a:r>
            <a:r>
              <a:rPr lang="de-CH" dirty="0" smtClean="0"/>
              <a:t> variables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40" y="1988840"/>
            <a:ext cx="2871636" cy="710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536" y="5949280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Cultures</a:t>
            </a:r>
            <a:r>
              <a:rPr lang="de-CH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32521" y="1268760"/>
            <a:ext cx="9070075" cy="4752528"/>
            <a:chOff x="495366" y="1354558"/>
            <a:chExt cx="9070075" cy="475252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52377" y="1354558"/>
              <a:ext cx="36003" cy="47525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95366" y="1354558"/>
              <a:ext cx="38884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Data Modeling Culture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8965" y="1354558"/>
              <a:ext cx="4936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</a:t>
              </a:r>
              <a:r>
                <a:rPr lang="de-CH" sz="2200" dirty="0" err="1" smtClean="0">
                  <a:latin typeface="+mn-lt"/>
                </a:rPr>
                <a:t>Algorithmic</a:t>
              </a:r>
              <a:r>
                <a:rPr lang="de-CH" sz="2200" dirty="0" smtClean="0">
                  <a:latin typeface="+mn-lt"/>
                </a:rPr>
                <a:t> Modeling Culture 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366" y="1816223"/>
              <a:ext cx="3888432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Assuming</a:t>
              </a:r>
              <a:r>
                <a:rPr lang="de-CH" sz="1800" dirty="0" smtClean="0">
                  <a:latin typeface="+mn-lt"/>
                </a:rPr>
                <a:t> a </a:t>
              </a:r>
              <a:r>
                <a:rPr lang="de-CH" sz="1800" dirty="0" err="1" smtClean="0">
                  <a:latin typeface="+mn-lt"/>
                </a:rPr>
                <a:t>stochastic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data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model</a:t>
              </a:r>
              <a:r>
                <a:rPr lang="de-CH" sz="1800" dirty="0" smtClean="0">
                  <a:latin typeface="+mn-lt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E.g. Data </a:t>
              </a:r>
              <a:r>
                <a:rPr lang="de-CH" sz="1800" dirty="0" err="1" smtClean="0">
                  <a:latin typeface="+mn-lt"/>
                </a:rPr>
                <a:t>is</a:t>
              </a:r>
              <a:r>
                <a:rPr lang="de-CH" sz="1800" dirty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generated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independet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draws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from</a:t>
              </a:r>
              <a:r>
                <a:rPr lang="de-CH" sz="1800" dirty="0" smtClean="0">
                  <a:latin typeface="+mn-lt"/>
                </a:rPr>
                <a:t> Response variables = f(</a:t>
              </a:r>
              <a:r>
                <a:rPr lang="de-CH" sz="1800" dirty="0" err="1" smtClean="0">
                  <a:latin typeface="+mn-lt"/>
                </a:rPr>
                <a:t>predictor</a:t>
              </a:r>
              <a:r>
                <a:rPr lang="de-CH" sz="1800" dirty="0" smtClean="0">
                  <a:latin typeface="+mn-lt"/>
                </a:rPr>
                <a:t> variables, </a:t>
              </a:r>
              <a:r>
                <a:rPr lang="de-CH" sz="1800" dirty="0" err="1" smtClean="0">
                  <a:latin typeface="+mn-lt"/>
                </a:rPr>
                <a:t>random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noise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parameters</a:t>
              </a:r>
              <a:r>
                <a:rPr lang="de-CH" sz="1800" dirty="0" smtClean="0">
                  <a:latin typeface="+mn-lt"/>
                </a:rPr>
                <a:t>)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Validation: Yes-</a:t>
              </a:r>
              <a:r>
                <a:rPr lang="de-CH" sz="1800" dirty="0" err="1" smtClean="0">
                  <a:latin typeface="+mn-lt"/>
                </a:rPr>
                <a:t>no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using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goodness</a:t>
              </a:r>
              <a:r>
                <a:rPr lang="de-CH" sz="1800" dirty="0" smtClean="0">
                  <a:latin typeface="+mn-lt"/>
                </a:rPr>
                <a:t>-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-fit </a:t>
              </a:r>
              <a:r>
                <a:rPr lang="de-CH" sz="1800" dirty="0" err="1" smtClean="0">
                  <a:latin typeface="+mn-lt"/>
                </a:rPr>
                <a:t>tests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residual </a:t>
              </a:r>
              <a:r>
                <a:rPr lang="de-CH" sz="1800" dirty="0" err="1" smtClean="0">
                  <a:latin typeface="+mn-lt"/>
                </a:rPr>
                <a:t>examination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Culture </a:t>
              </a:r>
              <a:r>
                <a:rPr lang="de-CH" sz="1800" dirty="0" err="1" smtClean="0">
                  <a:latin typeface="+mn-lt"/>
                </a:rPr>
                <a:t>polulation</a:t>
              </a:r>
              <a:r>
                <a:rPr lang="de-CH" sz="1800" dirty="0" smtClean="0">
                  <a:latin typeface="+mn-lt"/>
                </a:rPr>
                <a:t>: 98%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all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7795" y="2008583"/>
              <a:ext cx="3888432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Inside box </a:t>
              </a:r>
              <a:r>
                <a:rPr lang="de-CH" sz="1800" dirty="0" err="1" smtClean="0">
                  <a:latin typeface="+mn-lt"/>
                </a:rPr>
                <a:t>complex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unknown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Find </a:t>
              </a:r>
              <a:r>
                <a:rPr lang="de-CH" sz="1800" dirty="0" err="1" smtClean="0">
                  <a:latin typeface="+mn-lt"/>
                </a:rPr>
                <a:t>function</a:t>
              </a:r>
              <a:r>
                <a:rPr lang="de-CH" sz="1800" dirty="0" smtClean="0">
                  <a:latin typeface="+mn-lt"/>
                </a:rPr>
                <a:t> f(x) – an </a:t>
              </a:r>
              <a:r>
                <a:rPr lang="de-CH" sz="1800" dirty="0" err="1" smtClean="0">
                  <a:latin typeface="+mn-lt"/>
                </a:rPr>
                <a:t>algorithm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that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operates</a:t>
              </a:r>
              <a:r>
                <a:rPr lang="de-CH" sz="1800" dirty="0" smtClean="0">
                  <a:latin typeface="+mn-lt"/>
                </a:rPr>
                <a:t> on x </a:t>
              </a:r>
              <a:r>
                <a:rPr lang="de-CH" sz="1800" dirty="0" err="1" smtClean="0">
                  <a:latin typeface="+mn-lt"/>
                </a:rPr>
                <a:t>to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response</a:t>
              </a:r>
              <a:r>
                <a:rPr lang="de-CH" sz="1800" dirty="0" smtClean="0">
                  <a:latin typeface="+mn-lt"/>
                </a:rPr>
                <a:t> 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</a:t>
              </a:r>
              <a:r>
                <a:rPr lang="de-CH" sz="1800" dirty="0" err="1" smtClean="0">
                  <a:latin typeface="+mn-lt"/>
                </a:rPr>
                <a:t>validation</a:t>
              </a:r>
              <a:r>
                <a:rPr lang="de-CH" sz="1800" dirty="0" smtClean="0">
                  <a:latin typeface="+mn-lt"/>
                </a:rPr>
                <a:t>: </a:t>
              </a:r>
              <a:r>
                <a:rPr lang="de-CH" sz="1800" dirty="0" err="1" smtClean="0">
                  <a:latin typeface="+mn-lt"/>
                </a:rPr>
                <a:t>Measured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predictive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accuracy</a:t>
              </a:r>
              <a:endParaRPr lang="de-CH" sz="1800" dirty="0" smtClean="0">
                <a:latin typeface="+mn-lt"/>
              </a:endParaRPr>
            </a:p>
            <a:p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culture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population</a:t>
              </a:r>
              <a:r>
                <a:rPr lang="de-CH" sz="1800" dirty="0" smtClean="0">
                  <a:latin typeface="+mn-lt"/>
                </a:rPr>
                <a:t>. 2%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many</a:t>
              </a:r>
              <a:r>
                <a:rPr lang="de-CH" sz="1800" dirty="0" smtClean="0">
                  <a:latin typeface="+mn-lt"/>
                </a:rPr>
                <a:t> in </a:t>
              </a:r>
              <a:r>
                <a:rPr lang="de-CH" sz="1800" dirty="0" err="1" smtClean="0">
                  <a:latin typeface="+mn-lt"/>
                </a:rPr>
                <a:t>other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fields</a:t>
              </a:r>
              <a:r>
                <a:rPr lang="de-CH" sz="1800" dirty="0" smtClean="0">
                  <a:latin typeface="+mn-lt"/>
                </a:rPr>
                <a:t>  </a:t>
              </a: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2C5884"/>
                </a:solidFill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76536" y="6147018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learning goal?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97067" y="3212976"/>
            <a:ext cx="7344816" cy="2713540"/>
            <a:chOff x="848544" y="3191956"/>
            <a:chExt cx="7344816" cy="2713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672" y="3938334"/>
              <a:ext cx="2079032" cy="11681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720" y="3191956"/>
              <a:ext cx="1922356" cy="10801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8704" y="4680320"/>
              <a:ext cx="2442647" cy="12251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48544" y="3938334"/>
              <a:ext cx="1584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ƒ:</a:t>
              </a:r>
              <a:endParaRPr lang="en-US" sz="8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91391" y="3783047"/>
              <a:ext cx="12241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→</a:t>
              </a:r>
              <a:endParaRPr lang="en-US" sz="8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09184" y="4230022"/>
              <a:ext cx="1584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CAT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search a function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  <a:blipFill>
                <a:blip r:embed="rId5"/>
                <a:stretch>
                  <a:fillRect l="-604" t="-2538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164" y="3849997"/>
            <a:ext cx="1850730" cy="12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and Measurements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Measurements represent objects in a data space </a:t>
            </a:r>
          </a:p>
          <a:p>
            <a:pPr lvl="1"/>
            <a:r>
              <a:rPr lang="en-US" dirty="0" smtClean="0"/>
              <a:t>e.g. cat pictures as objects and pixel intensity as measurements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2492896"/>
            <a:ext cx="1850730" cy="1231577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4376936" y="2939826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/>
          <p:cNvSpPr/>
          <p:nvPr/>
        </p:nvSpPr>
        <p:spPr>
          <a:xfrm rot="2092895">
            <a:off x="4358572" y="4360335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54" y="2420888"/>
            <a:ext cx="1787406" cy="1767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6013525"/>
            <a:ext cx="7013798" cy="322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87" y="5445224"/>
            <a:ext cx="194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Typical: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Objects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Measurements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often</a:t>
                </a:r>
                <a:r>
                  <a:rPr lang="de-CH" sz="2000" dirty="0" smtClean="0"/>
                  <a:t> not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not well-</a:t>
                </a:r>
                <a:r>
                  <a:rPr lang="de-CH" sz="2000" dirty="0" err="1" smtClean="0"/>
                  <a:t>behaved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according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machine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learning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algorithms</a:t>
                </a:r>
                <a:endParaRPr lang="de-CH" sz="2000" dirty="0" smtClean="0"/>
              </a:p>
              <a:p>
                <a:r>
                  <a:rPr lang="de-CH" sz="2000" dirty="0" smtClean="0"/>
                  <a:t>Features </a:t>
                </a:r>
                <a:r>
                  <a:rPr lang="de-CH" sz="2000" dirty="0" err="1" smtClean="0"/>
                  <a:t>need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be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engineered</a:t>
                </a:r>
                <a:r>
                  <a:rPr lang="de-CH" sz="2000" dirty="0" smtClean="0"/>
                  <a:t> </a:t>
                </a:r>
              </a:p>
              <a:p>
                <a:r>
                  <a:rPr lang="de-CH" sz="2000" dirty="0" smtClean="0"/>
                  <a:t>A priori </a:t>
                </a:r>
                <a:r>
                  <a:rPr lang="de-CH" sz="2000" dirty="0" err="1" smtClean="0"/>
                  <a:t>knowledge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about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is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helpful</a:t>
                </a:r>
                <a:endParaRPr lang="de-CH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6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Space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92" y="1340768"/>
            <a:ext cx="8366263" cy="482453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Measurement space </a:t>
            </a:r>
            <a:r>
              <a:rPr lang="en-US" sz="2400" dirty="0" smtClean="0"/>
              <a:t>X: the mathematical space in which the data are represented, e.g., numerical, </a:t>
            </a:r>
            <a:r>
              <a:rPr lang="en-US" sz="2400" dirty="0" err="1"/>
              <a:t>b</a:t>
            </a:r>
            <a:r>
              <a:rPr lang="en-US" sz="2400" dirty="0" err="1" smtClean="0"/>
              <a:t>oolean</a:t>
            </a:r>
            <a:r>
              <a:rPr lang="en-US" sz="2400" dirty="0" smtClean="0"/>
              <a:t> or categorical features.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Features</a:t>
            </a:r>
            <a:r>
              <a:rPr lang="en-US" sz="2400" dirty="0" smtClean="0"/>
              <a:t> are derived quantities or indirect observations which often significantly compress the information content of measurements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Remark</a:t>
            </a:r>
            <a:r>
              <a:rPr lang="en-US" sz="2400" dirty="0" smtClean="0">
                <a:solidFill>
                  <a:srgbClr val="00B05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The selection of a specific feature space predetermines the metric to compare data; this choice is the first significant design decision in a machine learning system 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13040" y="6237312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04528" y="1484784"/>
            <a:ext cx="8496944" cy="4756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Estimation of Dependencies Based on Empirical Data</a:t>
            </a:r>
          </a:p>
          <a:p>
            <a:pPr marL="673100" lvl="1" indent="0">
              <a:buFontTx/>
              <a:buNone/>
            </a:pPr>
            <a:endParaRPr lang="en-US" kern="0" dirty="0" smtClean="0"/>
          </a:p>
          <a:p>
            <a:pPr marL="673100" lvl="1" indent="0">
              <a:buFontTx/>
              <a:buNone/>
            </a:pPr>
            <a:r>
              <a:rPr lang="en-US" kern="0" dirty="0" smtClean="0"/>
              <a:t>Typical learning problems: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kern="0" dirty="0" smtClean="0"/>
              <a:t>Classification: Learning an indicator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Regression: Learning a real valued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Dimension reduction: Learning a linear or nonlinear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Data Compression: Learning a coding efficient representation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224808" y="5589377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Vapnik</a:t>
            </a:r>
            <a:r>
              <a:rPr lang="en-US" sz="800" dirty="0">
                <a:latin typeface="Arial" panose="020B0604020202020204" pitchFamily="34" charset="0"/>
              </a:rPr>
              <a:t>, Vladimir </a:t>
            </a:r>
            <a:r>
              <a:rPr lang="en-US" sz="800" dirty="0" err="1">
                <a:latin typeface="Arial" panose="020B0604020202020204" pitchFamily="34" charset="0"/>
              </a:rPr>
              <a:t>Naumovich</a:t>
            </a:r>
            <a:r>
              <a:rPr lang="en-US" sz="800" dirty="0">
                <a:latin typeface="Arial" panose="020B0604020202020204" pitchFamily="34" charset="0"/>
              </a:rPr>
              <a:t>, and Samuel </a:t>
            </a:r>
            <a:r>
              <a:rPr lang="en-US" sz="800" dirty="0" err="1">
                <a:latin typeface="Arial" panose="020B0604020202020204" pitchFamily="34" charset="0"/>
              </a:rPr>
              <a:t>Kotz</a:t>
            </a:r>
            <a:r>
              <a:rPr lang="en-US" sz="800" dirty="0">
                <a:latin typeface="Arial" panose="020B0604020202020204" pitchFamily="34" charset="0"/>
              </a:rPr>
              <a:t>. </a:t>
            </a:r>
            <a:r>
              <a:rPr lang="en-US" sz="800" i="1" dirty="0">
                <a:latin typeface="Arial" panose="020B0604020202020204" pitchFamily="34" charset="0"/>
              </a:rPr>
              <a:t>Estimation of dependences based on empirical data</a:t>
            </a:r>
            <a:r>
              <a:rPr lang="en-US" sz="800" dirty="0">
                <a:latin typeface="Arial" panose="020B0604020202020204" pitchFamily="34" charset="0"/>
              </a:rPr>
              <a:t>. Vol. 40. New York: Springer-</a:t>
            </a:r>
            <a:r>
              <a:rPr lang="en-US" sz="800" dirty="0" err="1">
                <a:latin typeface="Arial" panose="020B0604020202020204" pitchFamily="34" charset="0"/>
              </a:rPr>
              <a:t>Verlag</a:t>
            </a:r>
            <a:r>
              <a:rPr lang="en-US" sz="800" dirty="0">
                <a:latin typeface="Arial" panose="020B0604020202020204" pitchFamily="34" charset="0"/>
              </a:rPr>
              <a:t>, 1982.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an indicator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72" y="884338"/>
            <a:ext cx="5439001" cy="408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274" y="458112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Binary Classification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</a:t>
            </a:r>
            <a:r>
              <a:rPr lang="en-US" dirty="0"/>
              <a:t>r</a:t>
            </a:r>
            <a:r>
              <a:rPr lang="en-US" dirty="0" smtClean="0"/>
              <a:t>eal </a:t>
            </a:r>
            <a:r>
              <a:rPr lang="en-US" dirty="0"/>
              <a:t>v</a:t>
            </a:r>
            <a:r>
              <a:rPr lang="en-US" dirty="0" smtClean="0"/>
              <a:t>alued </a:t>
            </a:r>
            <a:r>
              <a:rPr lang="en-US" dirty="0"/>
              <a:t>f</a:t>
            </a:r>
            <a:r>
              <a:rPr lang="en-US" dirty="0" smtClean="0"/>
              <a:t>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16832"/>
            <a:ext cx="9084221" cy="2701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521" y="4725144"/>
            <a:ext cx="273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1072" y="4797152"/>
            <a:ext cx="273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Non- 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Reduction: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</a:t>
            </a:r>
            <a:r>
              <a:rPr lang="en-US" dirty="0"/>
              <a:t>l</a:t>
            </a:r>
            <a:r>
              <a:rPr lang="en-US" dirty="0" smtClean="0"/>
              <a:t>inear </a:t>
            </a:r>
            <a:r>
              <a:rPr lang="en-US" dirty="0"/>
              <a:t>or </a:t>
            </a:r>
            <a:r>
              <a:rPr lang="en-US" dirty="0"/>
              <a:t>n</a:t>
            </a:r>
            <a:r>
              <a:rPr lang="en-US" dirty="0" smtClean="0"/>
              <a:t>onlinear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</a:t>
            </a:r>
            <a:r>
              <a:rPr lang="en-US" dirty="0" smtClean="0"/>
              <a:t>rojection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772816"/>
            <a:ext cx="6604992" cy="2928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2760" y="5085184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1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en-US" dirty="0" smtClean="0"/>
              <a:t>Part A (13:15 </a:t>
            </a:r>
            <a:r>
              <a:rPr lang="mr-IN" dirty="0" smtClean="0"/>
              <a:t>–</a:t>
            </a:r>
            <a:r>
              <a:rPr lang="en-US" dirty="0" smtClean="0"/>
              <a:t> 14:45)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ntro/basics/general input for machine learning</a:t>
            </a:r>
            <a:r>
              <a:rPr lang="en-US" dirty="0"/>
              <a:t> </a:t>
            </a:r>
            <a:r>
              <a:rPr lang="en-US" dirty="0" smtClean="0"/>
              <a:t>(30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Walk-through R code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load data, feature extraction, classification (30 min)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Part B (15:15 </a:t>
            </a:r>
            <a:r>
              <a:rPr lang="mr-IN" dirty="0" smtClean="0"/>
              <a:t>–</a:t>
            </a:r>
            <a:r>
              <a:rPr lang="en-US" dirty="0" smtClean="0"/>
              <a:t> 16:45)</a:t>
            </a:r>
          </a:p>
          <a:p>
            <a:pPr lvl="1"/>
            <a:r>
              <a:rPr lang="en-US" dirty="0" smtClean="0"/>
              <a:t>Short intro: feature extraction from trading data (5-10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feature development (20 min)</a:t>
            </a:r>
          </a:p>
          <a:p>
            <a:pPr lvl="1"/>
            <a:r>
              <a:rPr lang="en-US" dirty="0" smtClean="0"/>
              <a:t>Technical input: classification algorithms and parameter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tune model (20 min)</a:t>
            </a:r>
          </a:p>
          <a:p>
            <a:pPr lvl="1"/>
            <a:r>
              <a:rPr lang="en-US" dirty="0" smtClean="0"/>
              <a:t>Wrap-up: comparison of model performances, feedback (10 min)</a:t>
            </a:r>
          </a:p>
        </p:txBody>
      </p:sp>
    </p:spTree>
    <p:extLst>
      <p:ext uri="{BB962C8B-B14F-4D97-AF65-F5344CB8AC3E}">
        <p14:creationId xmlns:p14="http://schemas.microsoft.com/office/powerpoint/2010/main" val="20919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</a:t>
            </a:r>
            <a:r>
              <a:rPr lang="en-US" dirty="0"/>
              <a:t>c</a:t>
            </a:r>
            <a:r>
              <a:rPr lang="en-US" dirty="0" smtClean="0"/>
              <a:t>oding </a:t>
            </a:r>
            <a:r>
              <a:rPr lang="en-US" dirty="0"/>
              <a:t>e</a:t>
            </a:r>
            <a:r>
              <a:rPr lang="en-US" dirty="0" smtClean="0"/>
              <a:t>fficient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</a:t>
            </a:r>
            <a:r>
              <a:rPr lang="en-US" dirty="0" smtClean="0"/>
              <a:t>epresentation </a:t>
            </a:r>
            <a:endParaRPr lang="en-US" dirty="0"/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1988840"/>
            <a:ext cx="1850730" cy="1231577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>
            <a:off x="3089018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1916832"/>
            <a:ext cx="1787406" cy="176792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23341"/>
              </p:ext>
            </p:extLst>
          </p:nvPr>
        </p:nvGraphicFramePr>
        <p:xfrm>
          <a:off x="7446064" y="2312326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14" name="Striped Right Arrow 13"/>
          <p:cNvSpPr/>
          <p:nvPr/>
        </p:nvSpPr>
        <p:spPr>
          <a:xfrm>
            <a:off x="6315999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4116929"/>
            <a:ext cx="1850730" cy="1231577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 rot="10800000">
            <a:off x="3089018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4044921"/>
            <a:ext cx="1787406" cy="1767925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946523"/>
              </p:ext>
            </p:extLst>
          </p:nvPr>
        </p:nvGraphicFramePr>
        <p:xfrm>
          <a:off x="7446064" y="4440415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21" name="Striped Right Arrow 20"/>
          <p:cNvSpPr/>
          <p:nvPr/>
        </p:nvSpPr>
        <p:spPr>
          <a:xfrm rot="10800000">
            <a:off x="6315999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Dependencies Based on Empirical Data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search a function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err="1" smtClean="0">
                    <a:ea typeface="Cambria Math" panose="02040503050406030204" pitchFamily="18" charset="0"/>
                  </a:rPr>
                  <a:t>Often</a:t>
                </a:r>
                <a:r>
                  <a:rPr lang="de-CH" dirty="0" smtClean="0">
                    <a:ea typeface="Cambria Math" panose="02040503050406030204" pitchFamily="18" charset="0"/>
                  </a:rPr>
                  <a:t>,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we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index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by a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parameter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b="1" dirty="0" smtClean="0">
                    <a:ea typeface="Cambria Math" panose="02040503050406030204" pitchFamily="18" charset="0"/>
                  </a:rPr>
                  <a:t>Quality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estimate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for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given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de-CH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The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loss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measures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deviation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between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dependent</a:t>
                </a:r>
                <a:r>
                  <a:rPr lang="de-CH" dirty="0" smtClean="0">
                    <a:ea typeface="Cambria Math" panose="02040503050406030204" pitchFamily="18" charset="0"/>
                  </a:rPr>
                  <a:t> variables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and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prediction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  <a:blipFill>
                <a:blip r:embed="rId2"/>
                <a:stretch>
                  <a:fillRect l="-583" t="-631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681192" y="4941168"/>
            <a:ext cx="3584376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Quadratic loss (regression)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0-1 loss (classification)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Exponential loss (classification)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480" y="6273606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 evaluation</a:t>
            </a:r>
            <a:endParaRPr lang="en-US" dirty="0"/>
          </a:p>
        </p:txBody>
      </p:sp>
      <p:sp>
        <p:nvSpPr>
          <p:cNvPr id="13" name="Content Placeholder 50"/>
          <p:cNvSpPr txBox="1">
            <a:spLocks/>
          </p:cNvSpPr>
          <p:nvPr/>
        </p:nvSpPr>
        <p:spPr>
          <a:xfrm>
            <a:off x="611560" y="1672223"/>
            <a:ext cx="9001000" cy="40340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800"/>
              </a:spcBef>
              <a:spcAft>
                <a:spcPts val="200"/>
              </a:spcAft>
              <a:buChar char="•"/>
              <a:defRPr sz="2400" b="0" i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1" fontAlgn="base" hangingPunct="1">
              <a:spcBef>
                <a:spcPts val="400"/>
              </a:spcBef>
              <a:spcAft>
                <a:spcPts val="0"/>
              </a:spcAft>
              <a:buChar char="•"/>
              <a:defRPr sz="2000" b="0" i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0"/>
              <a:buChar char="§"/>
              <a:defRPr sz="2000" b="0" i="0">
                <a:solidFill>
                  <a:schemeClr val="accent2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+"/>
              <a:defRPr sz="18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–"/>
              <a:defRPr sz="16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Accuracy: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“Correct decisions</a:t>
            </a:r>
            <a:r>
              <a:rPr lang="en-US" sz="2000" kern="0" dirty="0" smtClean="0">
                <a:solidFill>
                  <a:sysClr val="windowText" lastClr="000000"/>
                </a:solidFill>
              </a:rPr>
              <a:t>”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876256" y="134728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Confusion Matrices</a:t>
            </a:r>
            <a:endParaRPr lang="en-US" sz="1800" b="1" dirty="0">
              <a:latin typeface="Arial"/>
              <a:cs typeface="Arial"/>
            </a:endParaRP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/>
          </p:nvPr>
        </p:nvGraphicFramePr>
        <p:xfrm>
          <a:off x="5241031" y="1804262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/>
          <p:cNvSpPr/>
          <p:nvPr/>
        </p:nvSpPr>
        <p:spPr>
          <a:xfrm>
            <a:off x="611560" y="3181376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>
                <a:solidFill>
                  <a:srgbClr val="004080"/>
                </a:solidFill>
                <a:latin typeface="Arial"/>
                <a:cs typeface="Arial"/>
              </a:rPr>
              <a:t>Precision</a:t>
            </a:r>
            <a:r>
              <a:rPr lang="en-US" sz="2000" kern="0" dirty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>
                <a:solidFill>
                  <a:sysClr val="windowText" lastClr="000000"/>
                </a:solidFill>
                <a:latin typeface="Arial"/>
                <a:cs typeface="Arial"/>
              </a:rPr>
              <a:t>“Actual positives among positively tested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2" name="Tabelle 21"/>
          <p:cNvGraphicFramePr>
            <a:graphicFrameLocks noGrp="1"/>
          </p:cNvGraphicFramePr>
          <p:nvPr>
            <p:extLst/>
          </p:nvPr>
        </p:nvGraphicFramePr>
        <p:xfrm>
          <a:off x="5241031" y="331643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hteck 22"/>
          <p:cNvSpPr/>
          <p:nvPr/>
        </p:nvSpPr>
        <p:spPr>
          <a:xfrm>
            <a:off x="611560" y="4714483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 smtClean="0">
                <a:solidFill>
                  <a:srgbClr val="004080"/>
                </a:solidFill>
                <a:latin typeface="Arial"/>
                <a:cs typeface="Arial"/>
              </a:rPr>
              <a:t>Recall</a:t>
            </a:r>
            <a:r>
              <a:rPr lang="en-US" sz="2000" kern="0" dirty="0" smtClean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“Ability to detect positives”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4" name="Tabelle 23"/>
          <p:cNvGraphicFramePr>
            <a:graphicFrameLocks noGrp="1"/>
          </p:cNvGraphicFramePr>
          <p:nvPr>
            <p:extLst/>
          </p:nvPr>
        </p:nvGraphicFramePr>
        <p:xfrm>
          <a:off x="5232406" y="475659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/>
              <p:cNvSpPr txBox="1"/>
              <p:nvPr/>
            </p:nvSpPr>
            <p:spPr>
              <a:xfrm>
                <a:off x="1020063" y="5151878"/>
                <a:ext cx="215270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5151878"/>
                <a:ext cx="2152704" cy="581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Trade-off between precision and recall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classifier tuning, </a:t>
            </a:r>
            <a:r>
              <a:rPr lang="en-US" b="1" dirty="0" smtClean="0"/>
              <a:t>precision and recall needs to be optimized</a:t>
            </a:r>
          </a:p>
          <a:p>
            <a:r>
              <a:rPr lang="en-US" dirty="0" smtClean="0"/>
              <a:t>Therefore, the harmonic mean between both measures F</a:t>
            </a:r>
            <a:r>
              <a:rPr lang="en-US" baseline="-25000" dirty="0" smtClean="0"/>
              <a:t>1</a:t>
            </a:r>
            <a:r>
              <a:rPr lang="en-US" dirty="0" smtClean="0"/>
              <a:t> is considered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r>
              <a:rPr lang="en-US" dirty="0" smtClean="0"/>
              <a:t> has its best value at 1 and its worst at 0</a:t>
            </a:r>
          </a:p>
          <a:p>
            <a:endParaRPr lang="en-US" dirty="0"/>
          </a:p>
          <a:p>
            <a:r>
              <a:rPr lang="en-US" dirty="0" smtClean="0"/>
              <a:t>To weight either precision or recall, </a:t>
            </a:r>
            <a:br>
              <a:rPr lang="en-US" dirty="0" smtClean="0"/>
            </a:br>
            <a:r>
              <a:rPr lang="en-US" dirty="0" smtClean="0"/>
              <a:t>the parameter β can be introduced: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=(1+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𝑝𝑟𝑒𝑐𝑖𝑠𝑖𝑜𝑛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=2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6" y="2606547"/>
            <a:ext cx="3883432" cy="28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Receiver Operating Characteristics (ROC)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A further tool for classifier evaluation are ROC curves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ROC shows the trade-off between the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true positive rate (TPR=TP/P) and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false positive rate (FPR=FP/N).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The area under ROC curve (AUC) is a </a:t>
            </a:r>
            <a:br>
              <a:rPr lang="en-US" dirty="0" smtClean="0"/>
            </a:br>
            <a:r>
              <a:rPr lang="en-US" dirty="0" smtClean="0"/>
              <a:t>common metric for classifier evaluation.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2168437"/>
            <a:ext cx="4054249" cy="4005064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080166" y="2303813"/>
            <a:ext cx="3372592" cy="3384468"/>
          </a:xfrm>
          <a:custGeom>
            <a:avLst/>
            <a:gdLst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66306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54431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29938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272357 w 3644949"/>
              <a:gd name="connsiteY0" fmla="*/ 3384468 h 3384468"/>
              <a:gd name="connsiteX1" fmla="*/ 3644949 w 3644949"/>
              <a:gd name="connsiteY1" fmla="*/ 3384468 h 3384468"/>
              <a:gd name="connsiteX2" fmla="*/ 3633074 w 3644949"/>
              <a:gd name="connsiteY2" fmla="*/ 0 h 3384468"/>
              <a:gd name="connsiteX3" fmla="*/ 2968056 w 3644949"/>
              <a:gd name="connsiteY3" fmla="*/ 35626 h 3384468"/>
              <a:gd name="connsiteX4" fmla="*/ 2979931 w 3644949"/>
              <a:gd name="connsiteY4" fmla="*/ 699902 h 3384468"/>
              <a:gd name="connsiteX5" fmla="*/ 937375 w 3644949"/>
              <a:gd name="connsiteY5" fmla="*/ 700644 h 3384468"/>
              <a:gd name="connsiteX6" fmla="*/ 949251 w 3644949"/>
              <a:gd name="connsiteY6" fmla="*/ 2030680 h 3384468"/>
              <a:gd name="connsiteX7" fmla="*/ 284233 w 3644949"/>
              <a:gd name="connsiteY7" fmla="*/ 2029938 h 3384468"/>
              <a:gd name="connsiteX8" fmla="*/ 272357 w 3644949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29938 h 3384468"/>
              <a:gd name="connsiteX8" fmla="*/ 0 w 3372592"/>
              <a:gd name="connsiteY8" fmla="*/ 3384468 h 33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2592" h="3384468">
                <a:moveTo>
                  <a:pt x="0" y="3384468"/>
                </a:moveTo>
                <a:lnTo>
                  <a:pt x="3372592" y="3384468"/>
                </a:lnTo>
                <a:cubicBezTo>
                  <a:pt x="3368634" y="2256312"/>
                  <a:pt x="3364675" y="1128156"/>
                  <a:pt x="3360717" y="0"/>
                </a:cubicBezTo>
                <a:lnTo>
                  <a:pt x="2695699" y="35626"/>
                </a:lnTo>
                <a:lnTo>
                  <a:pt x="2707574" y="699902"/>
                </a:lnTo>
                <a:lnTo>
                  <a:pt x="665018" y="700644"/>
                </a:lnTo>
                <a:lnTo>
                  <a:pt x="676894" y="2030680"/>
                </a:lnTo>
                <a:cubicBezTo>
                  <a:pt x="455221" y="2038597"/>
                  <a:pt x="344385" y="2030309"/>
                  <a:pt x="11876" y="2029938"/>
                </a:cubicBezTo>
                <a:cubicBezTo>
                  <a:pt x="5881" y="2570246"/>
                  <a:pt x="3216" y="2644363"/>
                  <a:pt x="0" y="3384468"/>
                </a:cubicBezTo>
                <a:close/>
              </a:path>
            </a:pathLst>
          </a:custGeom>
          <a:solidFill>
            <a:schemeClr val="accent3">
              <a:alpha val="5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ihandform 7"/>
          <p:cNvSpPr/>
          <p:nvPr/>
        </p:nvSpPr>
        <p:spPr>
          <a:xfrm>
            <a:off x="6066064" y="2302329"/>
            <a:ext cx="3396343" cy="3396342"/>
          </a:xfrm>
          <a:custGeom>
            <a:avLst/>
            <a:gdLst>
              <a:gd name="connsiteX0" fmla="*/ 0 w 3396343"/>
              <a:gd name="connsiteY0" fmla="*/ 3396342 h 3396342"/>
              <a:gd name="connsiteX1" fmla="*/ 3396343 w 3396343"/>
              <a:gd name="connsiteY1" fmla="*/ 3396342 h 3396342"/>
              <a:gd name="connsiteX2" fmla="*/ 3388179 w 3396343"/>
              <a:gd name="connsiteY2" fmla="*/ 0 h 3396342"/>
              <a:gd name="connsiteX3" fmla="*/ 0 w 3396343"/>
              <a:gd name="connsiteY3" fmla="*/ 3396342 h 339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3396342">
                <a:moveTo>
                  <a:pt x="0" y="3396342"/>
                </a:moveTo>
                <a:lnTo>
                  <a:pt x="3396343" y="3396342"/>
                </a:lnTo>
                <a:cubicBezTo>
                  <a:pt x="3393622" y="2264228"/>
                  <a:pt x="3390900" y="1132114"/>
                  <a:pt x="3388179" y="0"/>
                </a:cubicBezTo>
                <a:lnTo>
                  <a:pt x="0" y="339634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7498599" y="4928768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Random guessing: </a:t>
            </a:r>
            <a:b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AUC = 0.5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720903" y="3121804"/>
            <a:ext cx="156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Classification:</a:t>
            </a:r>
            <a:br>
              <a:rPr lang="en-US" sz="140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ideally AUC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&gt; 0.5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Expected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656" y="1196752"/>
            <a:ext cx="6684019" cy="4796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632" y="1196752"/>
            <a:ext cx="6858523" cy="4790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requires to infer a functional or statistical relationship between variables when we only know noisy samples. Approximation and interpolation in function estimation are such procedures.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problem without additional assumptions is mathematically ill-deﬁned since many different functions might be compatible with noisy observations.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We</a:t>
            </a:r>
            <a:r>
              <a:rPr lang="en-US" dirty="0">
                <a:solidFill>
                  <a:srgbClr val="00B050"/>
                </a:solidFill>
              </a:rPr>
              <a:t>, therefore, require that our inference has to “work” on future data. Mathematically, the expected quality of inference should be high and not necessarily the empirically observed quality.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CH" b="0" i="0" smtClean="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func>
                                </m:fName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Regression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6335728" y="4437112"/>
            <a:ext cx="372407" cy="873374"/>
          </a:xfrm>
          <a:prstGeom prst="leftBrace">
            <a:avLst>
              <a:gd name="adj1" fmla="val 400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6323" y="4383480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Existence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/>
              <a:t>T</a:t>
            </a:r>
            <a:r>
              <a:rPr lang="de-CH" dirty="0" smtClean="0"/>
              <a:t>est </a:t>
            </a:r>
            <a:r>
              <a:rPr lang="de-CH" dirty="0"/>
              <a:t>E</a:t>
            </a:r>
            <a:r>
              <a:rPr lang="de-CH" dirty="0" smtClean="0"/>
              <a:t>rror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/>
              <a:t>E</a:t>
            </a:r>
            <a:r>
              <a:rPr lang="de-CH" dirty="0" err="1" smtClean="0"/>
              <a:t>xpected</a:t>
            </a:r>
            <a:r>
              <a:rPr lang="de-CH" dirty="0" smtClean="0"/>
              <a:t> </a:t>
            </a:r>
            <a:r>
              <a:rPr lang="de-CH" dirty="0" err="1"/>
              <a:t>R</a:t>
            </a:r>
            <a:r>
              <a:rPr lang="de-CH" dirty="0" err="1" smtClean="0"/>
              <a:t>isk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412776"/>
            <a:ext cx="6820422" cy="4705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265201"/>
            <a:ext cx="5561208" cy="24382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Dimensions 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2005906" y="3853542"/>
            <a:ext cx="2851618" cy="2441803"/>
            <a:chOff x="1199339" y="3933056"/>
            <a:chExt cx="2235058" cy="2153771"/>
          </a:xfrm>
        </p:grpSpPr>
        <p:grpSp>
          <p:nvGrpSpPr>
            <p:cNvPr id="64" name="Group 63"/>
            <p:cNvGrpSpPr/>
            <p:nvPr/>
          </p:nvGrpSpPr>
          <p:grpSpPr>
            <a:xfrm>
              <a:off x="1199339" y="3933056"/>
              <a:ext cx="2161527" cy="1800200"/>
              <a:chOff x="1199339" y="3933056"/>
              <a:chExt cx="2161527" cy="18002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199339" y="3933056"/>
                <a:ext cx="2161527" cy="1800200"/>
                <a:chOff x="1206989" y="3717032"/>
                <a:chExt cx="2161527" cy="180020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206989" y="3717032"/>
                  <a:ext cx="2161527" cy="1800200"/>
                  <a:chOff x="1206989" y="3717032"/>
                  <a:chExt cx="2161527" cy="1800200"/>
                </a:xfrm>
              </p:grpSpPr>
              <p:cxnSp>
                <p:nvCxnSpPr>
                  <p:cNvPr id="49" name="Straight Arrow Connector 48"/>
                  <p:cNvCxnSpPr/>
                  <p:nvPr/>
                </p:nvCxnSpPr>
                <p:spPr bwMode="auto">
                  <a:xfrm flipV="1">
                    <a:off x="1352600" y="3717032"/>
                    <a:ext cx="0" cy="1800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51" name="Straight Arrow Connector 50"/>
                  <p:cNvCxnSpPr/>
                  <p:nvPr/>
                </p:nvCxnSpPr>
                <p:spPr bwMode="auto">
                  <a:xfrm>
                    <a:off x="1206989" y="5445224"/>
                    <a:ext cx="2161527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57" name="Freeform 56"/>
                <p:cNvSpPr/>
                <p:nvPr/>
              </p:nvSpPr>
              <p:spPr bwMode="auto">
                <a:xfrm>
                  <a:off x="1352601" y="4066594"/>
                  <a:ext cx="1944216" cy="897940"/>
                </a:xfrm>
                <a:custGeom>
                  <a:avLst/>
                  <a:gdLst>
                    <a:gd name="connsiteX0" fmla="*/ 0 w 2032987"/>
                    <a:gd name="connsiteY0" fmla="*/ 0 h 825012"/>
                    <a:gd name="connsiteX1" fmla="*/ 985422 w 2032987"/>
                    <a:gd name="connsiteY1" fmla="*/ 816745 h 825012"/>
                    <a:gd name="connsiteX2" fmla="*/ 2032987 w 2032987"/>
                    <a:gd name="connsiteY2" fmla="*/ 443883 h 825012"/>
                    <a:gd name="connsiteX3" fmla="*/ 2032987 w 2032987"/>
                    <a:gd name="connsiteY3" fmla="*/ 443883 h 82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2987" h="825012">
                      <a:moveTo>
                        <a:pt x="0" y="0"/>
                      </a:moveTo>
                      <a:cubicBezTo>
                        <a:pt x="323295" y="371382"/>
                        <a:pt x="646591" y="742765"/>
                        <a:pt x="985422" y="816745"/>
                      </a:cubicBezTo>
                      <a:cubicBezTo>
                        <a:pt x="1324253" y="890725"/>
                        <a:pt x="2032987" y="443883"/>
                        <a:pt x="2032987" y="443883"/>
                      </a:cubicBezTo>
                      <a:lnTo>
                        <a:pt x="2032987" y="443883"/>
                      </a:lnTo>
                    </a:path>
                  </a:pathLst>
                </a:custGeom>
                <a:noFill/>
                <a:ln w="28575" cap="flat" cmpd="sng" algn="ctr">
                  <a:solidFill>
                    <a:srgbClr val="FB2C5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 bwMode="auto">
                <a:xfrm flipH="1">
                  <a:off x="2382311" y="4960035"/>
                  <a:ext cx="6290" cy="4896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1" name="Freeform 60"/>
                <p:cNvSpPr/>
                <p:nvPr/>
              </p:nvSpPr>
              <p:spPr bwMode="auto">
                <a:xfrm>
                  <a:off x="1390830" y="4110361"/>
                  <a:ext cx="1769619" cy="1334863"/>
                </a:xfrm>
                <a:custGeom>
                  <a:avLst/>
                  <a:gdLst>
                    <a:gd name="connsiteX0" fmla="*/ 0 w 1411550"/>
                    <a:gd name="connsiteY0" fmla="*/ 0 h 1340528"/>
                    <a:gd name="connsiteX1" fmla="*/ 452762 w 1411550"/>
                    <a:gd name="connsiteY1" fmla="*/ 958789 h 1340528"/>
                    <a:gd name="connsiteX2" fmla="*/ 1411550 w 1411550"/>
                    <a:gd name="connsiteY2" fmla="*/ 1340528 h 134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11550" h="1340528">
                      <a:moveTo>
                        <a:pt x="0" y="0"/>
                      </a:moveTo>
                      <a:cubicBezTo>
                        <a:pt x="108752" y="367684"/>
                        <a:pt x="217504" y="735368"/>
                        <a:pt x="452762" y="958789"/>
                      </a:cubicBezTo>
                      <a:cubicBezTo>
                        <a:pt x="688020" y="1182210"/>
                        <a:pt x="1049785" y="1261369"/>
                        <a:pt x="1411550" y="1340528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1773BA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320766" y="3940801"/>
                <a:ext cx="1255969" cy="352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error</a:t>
                </a: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2649163" y="4553076"/>
              <a:ext cx="785234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00531" y="5304905"/>
              <a:ext cx="1398882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1773B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2000" dirty="0">
                <a:solidFill>
                  <a:srgbClr val="1773B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c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apacity </a:t>
                  </a:r>
                  <a14:m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2941" t="-5405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/>
              <a:t>ng Dependencies Based on Empirical Data	</a:t>
            </a:r>
            <a:endParaRPr lang="en-US" kern="0" dirty="0"/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944518" y="5600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CH" kern="0" dirty="0" smtClean="0">
                <a:solidFill>
                  <a:srgbClr val="336699"/>
                </a:solidFill>
              </a:rPr>
              <a:t>Bias vs. </a:t>
            </a:r>
            <a:r>
              <a:rPr lang="de-CH" kern="0" dirty="0" err="1" smtClean="0">
                <a:solidFill>
                  <a:srgbClr val="336699"/>
                </a:solidFill>
              </a:rPr>
              <a:t>Variance</a:t>
            </a:r>
            <a:endParaRPr lang="en-US" kern="0" dirty="0">
              <a:solidFill>
                <a:srgbClr val="336699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233554" y="3862014"/>
            <a:ext cx="2777934" cy="2388296"/>
            <a:chOff x="4824156" y="3645023"/>
            <a:chExt cx="2777934" cy="2388296"/>
          </a:xfrm>
        </p:grpSpPr>
        <p:grpSp>
          <p:nvGrpSpPr>
            <p:cNvPr id="50" name="Group 49"/>
            <p:cNvGrpSpPr/>
            <p:nvPr/>
          </p:nvGrpSpPr>
          <p:grpSpPr>
            <a:xfrm>
              <a:off x="4824156" y="3645023"/>
              <a:ext cx="2757803" cy="2040947"/>
              <a:chOff x="1206989" y="3717032"/>
              <a:chExt cx="2161527" cy="1800200"/>
            </a:xfrm>
          </p:grpSpPr>
          <p:cxnSp>
            <p:nvCxnSpPr>
              <p:cNvPr id="73" name="Straight Arrow Connector 72"/>
              <p:cNvCxnSpPr/>
              <p:nvPr/>
            </p:nvCxnSpPr>
            <p:spPr bwMode="auto">
              <a:xfrm flipV="1">
                <a:off x="1352600" y="3717032"/>
                <a:ext cx="0" cy="18002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 bwMode="auto">
              <a:xfrm>
                <a:off x="1206989" y="5445224"/>
                <a:ext cx="216152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53" name="TextBox 52"/>
            <p:cNvSpPr txBox="1"/>
            <p:nvPr/>
          </p:nvSpPr>
          <p:spPr>
            <a:xfrm>
              <a:off x="4979080" y="3653804"/>
              <a:ext cx="1602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error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88633" y="4309216"/>
              <a:ext cx="1001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00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raining set size </a:t>
                  </a:r>
                  <a14:m>
                    <m:oMath xmlns:m="http://schemas.openxmlformats.org/officeDocument/2006/math"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2736" t="-7692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Freeform 55"/>
            <p:cNvSpPr/>
            <p:nvPr/>
          </p:nvSpPr>
          <p:spPr bwMode="auto">
            <a:xfrm>
              <a:off x="5157926" y="4030462"/>
              <a:ext cx="1731146" cy="781235"/>
            </a:xfrm>
            <a:custGeom>
              <a:avLst/>
              <a:gdLst>
                <a:gd name="connsiteX0" fmla="*/ 0 w 1731146"/>
                <a:gd name="connsiteY0" fmla="*/ 0 h 781235"/>
                <a:gd name="connsiteX1" fmla="*/ 506027 w 1731146"/>
                <a:gd name="connsiteY1" fmla="*/ 612559 h 781235"/>
                <a:gd name="connsiteX2" fmla="*/ 1731146 w 1731146"/>
                <a:gd name="connsiteY2" fmla="*/ 781235 h 78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1146" h="781235">
                  <a:moveTo>
                    <a:pt x="0" y="0"/>
                  </a:moveTo>
                  <a:cubicBezTo>
                    <a:pt x="108751" y="241176"/>
                    <a:pt x="217503" y="482353"/>
                    <a:pt x="506027" y="612559"/>
                  </a:cubicBezTo>
                  <a:cubicBezTo>
                    <a:pt x="794551" y="742765"/>
                    <a:pt x="1262848" y="762000"/>
                    <a:pt x="1731146" y="781235"/>
                  </a:cubicBezTo>
                </a:path>
              </a:pathLst>
            </a:custGeom>
            <a:noFill/>
            <a:ln w="28575" cap="flat" cmpd="sng" algn="ctr">
              <a:solidFill>
                <a:srgbClr val="FB2C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5335480" y="4847208"/>
              <a:ext cx="1544714" cy="710213"/>
            </a:xfrm>
            <a:custGeom>
              <a:avLst/>
              <a:gdLst>
                <a:gd name="connsiteX0" fmla="*/ 0 w 1544714"/>
                <a:gd name="connsiteY0" fmla="*/ 710213 h 710213"/>
                <a:gd name="connsiteX1" fmla="*/ 310718 w 1544714"/>
                <a:gd name="connsiteY1" fmla="*/ 266330 h 710213"/>
                <a:gd name="connsiteX2" fmla="*/ 1544714 w 1544714"/>
                <a:gd name="connsiteY2" fmla="*/ 0 h 7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4714" h="710213">
                  <a:moveTo>
                    <a:pt x="0" y="710213"/>
                  </a:moveTo>
                  <a:cubicBezTo>
                    <a:pt x="26633" y="547456"/>
                    <a:pt x="53266" y="384699"/>
                    <a:pt x="310718" y="266330"/>
                  </a:cubicBezTo>
                  <a:cubicBezTo>
                    <a:pt x="568170" y="147961"/>
                    <a:pt x="1344966" y="45868"/>
                    <a:pt x="1544714" y="0"/>
                  </a:cubicBezTo>
                </a:path>
              </a:pathLst>
            </a:custGeom>
            <a:noFill/>
            <a:ln w="28575" cap="flat" cmpd="sng" algn="ctr">
              <a:solidFill>
                <a:srgbClr val="0070BB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V="1">
              <a:off x="5009935" y="4825234"/>
              <a:ext cx="2442945" cy="2017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rgbClr val="0070BB"/>
                      </a:solidFill>
                    </a:rPr>
                    <a:t>  </a:t>
                  </a:r>
                  <a:endParaRPr lang="en-US" dirty="0">
                    <a:solidFill>
                      <a:srgbClr val="0070BB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1780" y="3192121"/>
            <a:ext cx="3590925" cy="4095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313040" y="63014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101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de-CH" sz="2400" dirty="0" err="1" smtClean="0">
                <a:latin typeface="+mj-lt"/>
              </a:rPr>
              <a:t>What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is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Machine</a:t>
            </a:r>
            <a:r>
              <a:rPr lang="de-CH" sz="2400" dirty="0" smtClean="0">
                <a:latin typeface="+mj-lt"/>
              </a:rPr>
              <a:t> Learning?</a:t>
            </a:r>
          </a:p>
          <a:p>
            <a:r>
              <a:rPr lang="de-CH" sz="2400" dirty="0" smtClean="0">
                <a:latin typeface="+mj-lt"/>
              </a:rPr>
              <a:t>Statistical </a:t>
            </a:r>
            <a:r>
              <a:rPr lang="de-CH" sz="2400" dirty="0" err="1" smtClean="0">
                <a:latin typeface="+mj-lt"/>
              </a:rPr>
              <a:t>Inference</a:t>
            </a:r>
            <a:r>
              <a:rPr lang="de-CH" sz="2400" dirty="0" smtClean="0">
                <a:latin typeface="+mj-lt"/>
              </a:rPr>
              <a:t>: </a:t>
            </a:r>
            <a:r>
              <a:rPr lang="de-CH" sz="2400" dirty="0" err="1" smtClean="0">
                <a:latin typeface="+mj-lt"/>
              </a:rPr>
              <a:t>Two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Cultures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Objects </a:t>
            </a:r>
            <a:r>
              <a:rPr lang="de-CH" sz="2400" dirty="0" err="1" smtClean="0">
                <a:latin typeface="+mj-lt"/>
              </a:rPr>
              <a:t>and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Measurements</a:t>
            </a:r>
            <a:endParaRPr lang="de-CH" sz="2400" dirty="0" smtClean="0">
              <a:latin typeface="+mj-lt"/>
            </a:endParaRPr>
          </a:p>
          <a:p>
            <a:r>
              <a:rPr lang="de-CH" sz="2400" dirty="0"/>
              <a:t>Goal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smtClean="0"/>
              <a:t>Learning</a:t>
            </a:r>
          </a:p>
          <a:p>
            <a:r>
              <a:rPr lang="de-CH" sz="2400" dirty="0" err="1" smtClean="0">
                <a:latin typeface="+mj-lt"/>
              </a:rPr>
              <a:t>Empirical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Risk</a:t>
            </a:r>
            <a:r>
              <a:rPr lang="de-CH" sz="2400" dirty="0" smtClean="0">
                <a:latin typeface="+mj-lt"/>
              </a:rPr>
              <a:t> </a:t>
            </a:r>
          </a:p>
          <a:p>
            <a:r>
              <a:rPr lang="de-CH" sz="2400" dirty="0" smtClean="0">
                <a:latin typeface="+mj-lt"/>
              </a:rPr>
              <a:t>Bias </a:t>
            </a:r>
            <a:r>
              <a:rPr lang="de-CH" sz="2400" dirty="0" err="1" smtClean="0">
                <a:latin typeface="+mj-lt"/>
              </a:rPr>
              <a:t>vs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Variance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Evaluation  </a:t>
            </a:r>
          </a:p>
          <a:p>
            <a:r>
              <a:rPr lang="de-CH" sz="2400" dirty="0" err="1" smtClean="0">
                <a:latin typeface="+mj-lt"/>
              </a:rPr>
              <a:t>Literature</a:t>
            </a:r>
            <a:endParaRPr lang="de-CH" sz="2400" dirty="0" smtClean="0">
              <a:latin typeface="+mj-lt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1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079" y="3039412"/>
            <a:ext cx="2348766" cy="176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Pipeline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443280" y="2022506"/>
            <a:ext cx="1986057" cy="1650419"/>
            <a:chOff x="423201" y="1971841"/>
            <a:chExt cx="1986057" cy="16504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1" y="2425800"/>
              <a:ext cx="1314121" cy="7104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291" y="1971841"/>
              <a:ext cx="1215088" cy="6569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261" y="2877088"/>
              <a:ext cx="1543955" cy="74517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443" y="2357396"/>
              <a:ext cx="1169815" cy="749065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45397" y="1832567"/>
            <a:ext cx="1302848" cy="1613977"/>
            <a:chOff x="3345397" y="1832567"/>
            <a:chExt cx="1302848" cy="1613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blipFill>
                  <a:blip r:embed="rId7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blipFill>
                  <a:blip r:embed="rId8"/>
                  <a:stretch>
                    <a:fillRect r="-9333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blipFill>
                  <a:blip r:embed="rId9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blipFill>
                  <a:blip r:embed="rId10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blipFill>
                  <a:blip r:embed="rId11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blipFill>
                  <a:blip r:embed="rId12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blipFill>
                  <a:blip r:embed="rId13"/>
                  <a:stretch>
                    <a:fillRect r="-7895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blipFill>
                  <a:blip r:embed="rId14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blipFill>
                  <a:blip r:embed="rId15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179929" y="1088439"/>
            <a:ext cx="1433627" cy="1080601"/>
            <a:chOff x="2179929" y="1088439"/>
            <a:chExt cx="1433627" cy="1080601"/>
          </a:xfrm>
        </p:grpSpPr>
        <p:sp>
          <p:nvSpPr>
            <p:cNvPr id="23" name="Right Arrow 22"/>
            <p:cNvSpPr/>
            <p:nvPr/>
          </p:nvSpPr>
          <p:spPr>
            <a:xfrm>
              <a:off x="2317834" y="168440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9929" y="1088439"/>
              <a:ext cx="1433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Features </a:t>
              </a:r>
              <a:r>
                <a:rPr lang="de-CH" sz="1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24809" y="1401188"/>
            <a:ext cx="1433627" cy="766326"/>
            <a:chOff x="4724809" y="1401188"/>
            <a:chExt cx="1433627" cy="766326"/>
          </a:xfrm>
        </p:grpSpPr>
        <p:sp>
          <p:nvSpPr>
            <p:cNvPr id="27" name="Right Arrow 26"/>
            <p:cNvSpPr/>
            <p:nvPr/>
          </p:nvSpPr>
          <p:spPr>
            <a:xfrm>
              <a:off x="4852577" y="1682882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4809" y="1401188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241076" y="1411604"/>
            <a:ext cx="1433627" cy="766326"/>
            <a:chOff x="7241076" y="1411604"/>
            <a:chExt cx="1433627" cy="766326"/>
          </a:xfrm>
        </p:grpSpPr>
        <p:sp>
          <p:nvSpPr>
            <p:cNvPr id="30" name="Right Arrow 29"/>
            <p:cNvSpPr/>
            <p:nvPr/>
          </p:nvSpPr>
          <p:spPr>
            <a:xfrm>
              <a:off x="7368844" y="169329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41076" y="1411604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Evaluation 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AutoShape 2" descr="Bildergebnis für d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4" descr="Bildergebnis für elefa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6" descr="Bildergebnis für ti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78937" y="4156166"/>
            <a:ext cx="1723403" cy="1539971"/>
            <a:chOff x="709317" y="4300215"/>
            <a:chExt cx="1723403" cy="1539971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9317" y="4300215"/>
              <a:ext cx="1191065" cy="82428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5675" y="4941194"/>
              <a:ext cx="1093157" cy="89899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6703" y="4461947"/>
              <a:ext cx="976017" cy="80265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72252" y="5093021"/>
              <a:ext cx="1016971" cy="74716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2955090" y="3709563"/>
            <a:ext cx="1709918" cy="2307426"/>
            <a:chOff x="2952121" y="3791162"/>
            <a:chExt cx="1709918" cy="2307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/>
            <p:cNvGrpSpPr/>
            <p:nvPr/>
          </p:nvGrpSpPr>
          <p:grpSpPr>
            <a:xfrm>
              <a:off x="2952121" y="3958284"/>
              <a:ext cx="1709918" cy="2140304"/>
              <a:chOff x="2952121" y="3958284"/>
              <a:chExt cx="1709918" cy="21403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8" name="TextBox 67"/>
          <p:cNvSpPr txBox="1"/>
          <p:nvPr/>
        </p:nvSpPr>
        <p:spPr>
          <a:xfrm>
            <a:off x="1107536" y="6093471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2179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3521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81471" y="1654562"/>
            <a:ext cx="111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5832" y="3813618"/>
            <a:ext cx="141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3" name="Picture 9" descr="https://www.analyticsvidhya.com/wp-content/uploads/2015/01/ROC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889" y="2690520"/>
            <a:ext cx="1668768" cy="10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13694"/>
              </p:ext>
            </p:extLst>
          </p:nvPr>
        </p:nvGraphicFramePr>
        <p:xfrm>
          <a:off x="7999850" y="4523295"/>
          <a:ext cx="1584846" cy="77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2">
                  <a:extLst>
                    <a:ext uri="{9D8B030D-6E8A-4147-A177-3AD203B41FA5}">
                      <a16:colId xmlns:a16="http://schemas.microsoft.com/office/drawing/2014/main" val="1840183488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49716747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703700323"/>
                    </a:ext>
                  </a:extLst>
                </a:gridCol>
              </a:tblGrid>
              <a:tr h="364568"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Sensitivity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Specificity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23690"/>
                  </a:ext>
                </a:extLst>
              </a:tr>
              <a:tr h="3831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92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83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88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0426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8347252" y="6016989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8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8494" y="3739213"/>
            <a:ext cx="8424936" cy="1128480"/>
            <a:chOff x="704528" y="3966384"/>
            <a:chExt cx="8424936" cy="11284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8" y="4365104"/>
              <a:ext cx="8424936" cy="7297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260811" y="3966384"/>
              <a:ext cx="4255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 &amp; Validation &amp; 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9822" y="1159522"/>
            <a:ext cx="8424936" cy="1048182"/>
            <a:chOff x="704528" y="1948770"/>
            <a:chExt cx="8424936" cy="1048182"/>
          </a:xfrm>
        </p:grpSpPr>
        <p:grpSp>
          <p:nvGrpSpPr>
            <p:cNvPr id="17" name="Group 16"/>
            <p:cNvGrpSpPr/>
            <p:nvPr/>
          </p:nvGrpSpPr>
          <p:grpSpPr>
            <a:xfrm>
              <a:off x="704528" y="2348880"/>
              <a:ext cx="8424936" cy="648072"/>
              <a:chOff x="704528" y="3068960"/>
              <a:chExt cx="7199311" cy="5760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704528" y="3068960"/>
                <a:ext cx="4320480" cy="57606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5026497" y="3068960"/>
                <a:ext cx="1438671" cy="576064"/>
              </a:xfrm>
              <a:prstGeom prst="rect">
                <a:avLst/>
              </a:prstGeom>
              <a:solidFill>
                <a:srgbClr val="0800B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465168" y="3068960"/>
                <a:ext cx="1438671" cy="576064"/>
              </a:xfrm>
              <a:prstGeom prst="rect">
                <a:avLst/>
              </a:prstGeom>
              <a:solidFill>
                <a:srgbClr val="C7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576736" y="1948770"/>
              <a:ext cx="331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04823" y="1948770"/>
              <a:ext cx="1636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797146" y="1948770"/>
              <a:ext cx="7950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V="1">
            <a:off x="560512" y="1268760"/>
            <a:ext cx="0" cy="47525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 rot="16200000">
            <a:off x="-723642" y="2794511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>
                <a:solidFill>
                  <a:srgbClr val="336699"/>
                </a:solidFill>
              </a:rPr>
              <a:t>Evaluation </a:t>
            </a:r>
            <a:r>
              <a:rPr lang="en-US" kern="0" dirty="0" smtClean="0"/>
              <a:t> Dependencies Based on Empirical Data	</a:t>
            </a:r>
            <a:endParaRPr lang="en-US" kern="0" dirty="0"/>
          </a:p>
        </p:txBody>
      </p:sp>
      <p:sp>
        <p:nvSpPr>
          <p:cNvPr id="2" name="Rectangle 1"/>
          <p:cNvSpPr/>
          <p:nvPr/>
        </p:nvSpPr>
        <p:spPr>
          <a:xfrm>
            <a:off x="656135" y="2293945"/>
            <a:ext cx="8481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Randomly split your dataset into a training set, a validation set and a test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Due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the large size of the validation and the test set, the estimation of the generalization error is accurate enough to be used for model selection and model assessment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09822" y="4962838"/>
            <a:ext cx="7656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be able to aﬀord sacriﬁcing a large fraction of the available data for validation and testing.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one can use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cross-validation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bootstrapping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738869" y="56460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49516" y="4934749"/>
            <a:ext cx="216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Numerical</a:t>
            </a:r>
            <a:r>
              <a:rPr lang="de-CH" dirty="0" smtClean="0"/>
              <a:t> </a:t>
            </a:r>
            <a:r>
              <a:rPr lang="de-CH" dirty="0" err="1" smtClean="0"/>
              <a:t>Estimation</a:t>
            </a:r>
            <a:r>
              <a:rPr lang="de-CH" dirty="0" smtClean="0"/>
              <a:t> </a:t>
            </a:r>
            <a:r>
              <a:rPr lang="de-CH" dirty="0" err="1" smtClean="0"/>
              <a:t>Techniques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21" y="1700808"/>
            <a:ext cx="773430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 smtClean="0"/>
                  <a:t>-</a:t>
                </a:r>
                <a:r>
                  <a:rPr lang="de-CH" dirty="0" err="1" smtClean="0"/>
                  <a:t>Fold</a:t>
                </a:r>
                <a:r>
                  <a:rPr lang="de-CH" dirty="0" smtClean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2" y="1052736"/>
            <a:ext cx="7439546" cy="53892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60" y="620688"/>
            <a:ext cx="7560840" cy="56184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3040" y="623912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3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/>
                  <a:t>-</a:t>
                </a:r>
                <a:r>
                  <a:rPr lang="de-CH" dirty="0" err="1"/>
                  <a:t>Fold</a:t>
                </a:r>
                <a:r>
                  <a:rPr lang="de-CH" dirty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6184" y="1052736"/>
            <a:ext cx="7425562" cy="5269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6576" y="62147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4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Bishop, Christopher M. </a:t>
            </a:r>
            <a:r>
              <a:rPr lang="en-US" i="1" dirty="0"/>
              <a:t>Pattern recognition and machine learning</a:t>
            </a:r>
            <a:r>
              <a:rPr lang="en-US" dirty="0"/>
              <a:t>. springer, 2006.</a:t>
            </a:r>
          </a:p>
          <a:p>
            <a:r>
              <a:rPr lang="en-US" dirty="0" err="1"/>
              <a:t>Duda</a:t>
            </a:r>
            <a:r>
              <a:rPr lang="en-US" dirty="0"/>
              <a:t>, Richard O., Peter E. Hart, and David G. Stork. </a:t>
            </a:r>
            <a:r>
              <a:rPr lang="en-US" i="1" dirty="0"/>
              <a:t>Pattern classification</a:t>
            </a:r>
            <a:r>
              <a:rPr lang="en-US" dirty="0"/>
              <a:t>. John Wiley &amp; Sons, 2012.</a:t>
            </a:r>
          </a:p>
          <a:p>
            <a:r>
              <a:rPr lang="en-US" dirty="0"/>
              <a:t>Friedman, Jerome, Trevor Hastie, and Robert </a:t>
            </a:r>
            <a:r>
              <a:rPr lang="en-US" dirty="0" err="1"/>
              <a:t>Tibshirani</a:t>
            </a:r>
            <a:r>
              <a:rPr lang="en-US" dirty="0"/>
              <a:t>. </a:t>
            </a:r>
            <a:r>
              <a:rPr lang="en-US" i="1" dirty="0"/>
              <a:t>The elements of statistical learning</a:t>
            </a:r>
            <a:r>
              <a:rPr lang="en-US" dirty="0"/>
              <a:t>. Vol. 1. New York: Springer series in statistics, 2001.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smtClean="0"/>
              <a:t>Data Set &amp; Feature Engineering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61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Ethereum</a:t>
            </a:r>
            <a:r>
              <a:rPr lang="de-CH" dirty="0" smtClean="0"/>
              <a:t> Challenge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4" y="1124744"/>
            <a:ext cx="7068615" cy="50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Set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27" y="1268760"/>
            <a:ext cx="5239550" cy="4824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Ethereum</a:t>
                </a: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Exchange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Period</a:t>
                </a: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Start: 2015-08-07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End: 2017-06-27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</a:rPr>
                      <m:t>EURO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blipFill>
                <a:blip r:embed="rId3"/>
                <a:stretch>
                  <a:fillRect l="-691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26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2640" y="2348880"/>
            <a:ext cx="53285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Big data is like teenage sex: everyone talks about it, nobody really knows how to do it, everyone thinks 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everyone else is doing it, so everyone claims they are doing it...</a:t>
            </a:r>
          </a:p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</a:t>
            </a:r>
          </a:p>
          <a:p>
            <a:r>
              <a:rPr lang="en-US" i="1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	Dan </a:t>
            </a:r>
            <a:r>
              <a:rPr lang="en-US" i="1" dirty="0" err="1" smtClean="0">
                <a:solidFill>
                  <a:srgbClr val="14171A"/>
                </a:solidFill>
                <a:latin typeface="Segoe UI" panose="020B0502040204020203" pitchFamily="34" charset="0"/>
              </a:rPr>
              <a:t>Ariely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6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r>
              <a:rPr lang="en-US" dirty="0" smtClean="0"/>
              <a:t>Direction </a:t>
            </a:r>
            <a:r>
              <a:rPr lang="en-US" dirty="0"/>
              <a:t>of </a:t>
            </a:r>
            <a:r>
              <a:rPr lang="en-US" dirty="0" smtClean="0"/>
              <a:t>Stock Market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Three </a:t>
                </a:r>
                <a:r>
                  <a:rPr lang="de-CH" dirty="0" err="1" smtClean="0"/>
                  <a:t>classes</a:t>
                </a:r>
                <a:r>
                  <a:rPr lang="de-CH" dirty="0" smtClean="0"/>
                  <a:t>: </a:t>
                </a:r>
                <a:r>
                  <a:rPr lang="de-CH" i="1" dirty="0" err="1" smtClean="0"/>
                  <a:t>Lower</a:t>
                </a:r>
                <a:r>
                  <a:rPr lang="de-CH" i="1" dirty="0" smtClean="0"/>
                  <a:t>, </a:t>
                </a:r>
                <a:r>
                  <a:rPr lang="de-CH" i="1" dirty="0" err="1" smtClean="0"/>
                  <a:t>Equal</a:t>
                </a:r>
                <a:r>
                  <a:rPr lang="de-CH" i="1" dirty="0"/>
                  <a:t>,</a:t>
                </a:r>
                <a:r>
                  <a:rPr lang="de-CH" i="1" dirty="0" smtClean="0"/>
                  <a:t> Higher </a:t>
                </a:r>
              </a:p>
              <a:p>
                <a:endParaRPr lang="de-CH" dirty="0" smtClean="0"/>
              </a:p>
              <a:p>
                <a:r>
                  <a:rPr lang="de-CH" dirty="0" err="1" smtClean="0"/>
                  <a:t>Labeling</a:t>
                </a:r>
                <a:r>
                  <a:rPr lang="de-CH" dirty="0" smtClean="0"/>
                  <a:t> :</a:t>
                </a:r>
              </a:p>
              <a:p>
                <a:pPr lvl="1"/>
                <a:r>
                  <a:rPr lang="de-CH" dirty="0"/>
                  <a:t>Formula: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𝐿𝑎𝑏𝑒𝑙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𝐻𝑖𝑔h𝑒𝑟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𝐿𝑜𝑤𝑒𝑟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𝐸𝑞𝑢𝑎𝑙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CH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 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0.56 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𝐸𝑢𝑟𝑜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</a:t>
            </a:r>
            <a:r>
              <a:rPr lang="de-CH" dirty="0" err="1"/>
              <a:t>Strength</a:t>
            </a:r>
            <a:r>
              <a:rPr lang="de-CH" dirty="0"/>
              <a:t>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b="0" dirty="0" err="1" smtClean="0"/>
                  <a:t>Formula</a:t>
                </a:r>
                <a:r>
                  <a:rPr lang="de-CH" b="0" dirty="0" smtClean="0"/>
                  <a:t>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𝑅𝑆𝐼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=100 −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𝑅𝑆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𝐺𝑎𝑖𝑛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den>
                    </m:f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RSI is a popular momentum indicator which determines whether the stock is overbought or oversold. A stock is said to be overbought when the demand unjustiﬁably pushes the price upwards. This condition </a:t>
                </a:r>
                <a:r>
                  <a:rPr lang="en-US"/>
                  <a:t>is </a:t>
                </a:r>
                <a:r>
                  <a:rPr lang="en-US" smtClean="0"/>
                  <a:t>generally </a:t>
                </a:r>
                <a:r>
                  <a:rPr lang="en-US" dirty="0"/>
                  <a:t>interpreted as a sign that the stock is overvalued and the price is likely to go down. A stock is said to be oversold when the price goes down sharply to a level below its true value. This is a result caused due to panic selling. RSI ranges from 0 to 100 and generally, when RSI is above 70, it may indicate that the stock is overbought and when RSI is below 30, it may indicate the stock is oversold.</a:t>
                </a:r>
              </a:p>
              <a:p>
                <a:pPr lvl="1"/>
                <a:endParaRPr lang="de-CH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1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Stochastic</a:t>
            </a:r>
            <a:r>
              <a:rPr lang="de-CH" dirty="0" smtClean="0"/>
              <a:t> </a:t>
            </a:r>
            <a:r>
              <a:rPr lang="de-CH" dirty="0" err="1" smtClean="0"/>
              <a:t>Oscillator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∗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marL="457200" lvl="1" indent="0">
                  <a:buNone/>
                </a:pPr>
                <a:endParaRPr lang="de-CH" b="0" dirty="0" smtClean="0"/>
              </a:p>
              <a:p>
                <a:r>
                  <a:rPr lang="en-US" dirty="0"/>
                  <a:t>Stochastic Oscillator follows the speed or the momentum of the price. As a rule, momentum changes before the price changes. It measures the level of the closing price relative to low-high range over a period of time.</a:t>
                </a:r>
                <a:endParaRPr lang="de-CH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%R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∗−100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 smtClean="0"/>
              </a:p>
              <a:p>
                <a:pPr lvl="2"/>
                <a:endParaRPr lang="de-CH" dirty="0"/>
              </a:p>
              <a:p>
                <a:r>
                  <a:rPr lang="en-US" dirty="0"/>
                  <a:t>Williams %R ranges from -100 to 0. When its value is above -20, it indicates a sell signal and when its value is below -80,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Moving</a:t>
            </a:r>
            <a:r>
              <a:rPr lang="de-CH" dirty="0" smtClean="0"/>
              <a:t> Average </a:t>
            </a:r>
            <a:r>
              <a:rPr lang="de-CH" dirty="0" err="1" smtClean="0"/>
              <a:t>Convergence</a:t>
            </a:r>
            <a:r>
              <a:rPr lang="de-CH" dirty="0" smtClean="0"/>
              <a:t> </a:t>
            </a:r>
            <a:r>
              <a:rPr lang="de-CH" dirty="0" err="1" smtClean="0"/>
              <a:t>Divergence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𝑆𝑖𝑔𝑛𝑎𝑙𝐿𝑖𝑛𝑒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𝐶𝑜𝑛𝑣𝑒𝑟𝑔𝑒𝑛𝑐𝑒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𝐷𝑖𝑣𝑒𝑟𝑔𝑒𝑛𝑐𝑒</m:t>
                    </m:r>
                  </m:oMath>
                </a14:m>
                <a:endParaRPr lang="de-CH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𝑆𝑒𝑟𝑖𝑒𝑠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𝐸𝑥𝑝𝑜𝑛𝑒𝑛𝑡𝑖𝑎𝑙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EMA stands for Exponential Moving Average. When the MACD goes below the </a:t>
                </a:r>
                <a:r>
                  <a:rPr lang="en-US" dirty="0" err="1"/>
                  <a:t>SingalLine</a:t>
                </a:r>
                <a:r>
                  <a:rPr lang="en-US" dirty="0"/>
                  <a:t>, it indicates a sell signal. When it goes above the </a:t>
                </a:r>
                <a:r>
                  <a:rPr lang="en-US" dirty="0" err="1"/>
                  <a:t>SignalLine</a:t>
                </a:r>
                <a:r>
                  <a:rPr lang="en-US" dirty="0"/>
                  <a:t>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 t="-505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Rate of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𝑃𝑅𝑂𝐶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𝑃𝑅𝑂𝐶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𝐶h𝑎𝑛𝑔𝑒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2"/>
                <a:endParaRPr lang="de-CH" dirty="0"/>
              </a:p>
              <a:p>
                <a:r>
                  <a:rPr lang="en-US" dirty="0"/>
                  <a:t>It measures the most recent change in price with respect to the price in n days ago.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0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Balance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Formula: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)&lt;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eqArr>
                      </m:e>
                    </m:d>
                  </m:oMath>
                </a14:m>
                <a:endParaRPr lang="de-CH" dirty="0" smtClean="0"/>
              </a:p>
              <a:p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𝑂𝑛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𝐵𝑎𝑙𝑎𝑛𝑐𝑒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𝑜𝑙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𝑇𝑟𝑎𝑑𝑖𝑛𝑔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endParaRPr lang="de-CH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technical indicator is used to ﬁnd buying and selling trends of a stock.</a:t>
                </a:r>
                <a:endParaRPr lang="de-C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Khaidem</a:t>
            </a:r>
            <a:r>
              <a:rPr lang="en-US" dirty="0"/>
              <a:t>, </a:t>
            </a:r>
            <a:r>
              <a:rPr lang="en-US" dirty="0" err="1"/>
              <a:t>Luckyson</a:t>
            </a:r>
            <a:r>
              <a:rPr lang="en-US" dirty="0"/>
              <a:t>, </a:t>
            </a:r>
            <a:r>
              <a:rPr lang="en-US" dirty="0" err="1"/>
              <a:t>Snehanshu</a:t>
            </a:r>
            <a:r>
              <a:rPr lang="en-US" dirty="0"/>
              <a:t> </a:t>
            </a:r>
            <a:r>
              <a:rPr lang="en-US" dirty="0" err="1"/>
              <a:t>Saha</a:t>
            </a:r>
            <a:r>
              <a:rPr lang="en-US" dirty="0"/>
              <a:t>, and </a:t>
            </a:r>
            <a:r>
              <a:rPr lang="en-US" dirty="0" err="1"/>
              <a:t>Sudeepa</a:t>
            </a:r>
            <a:r>
              <a:rPr lang="en-US" dirty="0"/>
              <a:t> Roy </a:t>
            </a:r>
            <a:r>
              <a:rPr lang="en-US" dirty="0" err="1"/>
              <a:t>Dey</a:t>
            </a:r>
            <a:r>
              <a:rPr lang="en-US" dirty="0"/>
              <a:t>. "Predicting the direction of stock market prices using random forest." </a:t>
            </a:r>
            <a:r>
              <a:rPr lang="en-US" i="1" dirty="0" err="1"/>
              <a:t>arXiv</a:t>
            </a:r>
            <a:r>
              <a:rPr lang="en-US" i="1" dirty="0"/>
              <a:t> preprint arXiv:1605.00003</a:t>
            </a:r>
            <a:r>
              <a:rPr lang="en-US" dirty="0"/>
              <a:t> (2016).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9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err="1" smtClean="0"/>
              <a:t>Overview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to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classification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algorithms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6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 - Overview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32521" y="134076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32521" y="350100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latin typeface="Arial" charset="0"/>
                <a:ea typeface="Arial" charset="0"/>
                <a:cs typeface="Arial" charset="0"/>
              </a:rPr>
              <a:t>Random Forest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80992" y="134076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k Nearest Neighbors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880992" y="350100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Support Vector Machine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32520" y="1780237"/>
            <a:ext cx="388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Learns a decision tree from the data 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depends on the tree learning algorithm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80992" y="1710100"/>
            <a:ext cx="3840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Infers the class membership from its k nearest neighbors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k, distance metric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32520" y="3961480"/>
            <a:ext cx="388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Evaluates a number of uncorrelated decision trees for their suitability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number of trees, parameters for decision tree generation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80992" y="3891343"/>
            <a:ext cx="3840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Searches for a maximum margin around the decision boundary (even in higher-dimensional space)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C (cost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misclassification), kernel function with their parameters,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Machine</a:t>
            </a:r>
            <a:r>
              <a:rPr lang="de-CH" dirty="0"/>
              <a:t> Learning?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053" y="1700808"/>
            <a:ext cx="6377823" cy="38498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0053" y="5935493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</a:rPr>
              <a:t>Roach, Jay, Mike Myers, and Elizabeth Hurley. "Austin powers: International man of mystery." </a:t>
            </a:r>
            <a:r>
              <a:rPr lang="en-US" sz="800" i="1" dirty="0">
                <a:latin typeface="Arial" panose="020B0604020202020204" pitchFamily="34" charset="0"/>
              </a:rPr>
              <a:t>United States: New Line Cinema</a:t>
            </a:r>
            <a:r>
              <a:rPr lang="en-US" sz="800" dirty="0">
                <a:latin typeface="Arial" panose="020B0604020202020204" pitchFamily="34" charset="0"/>
              </a:rPr>
              <a:t> (1997).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1800200"/>
          </a:xfrm>
        </p:spPr>
        <p:txBody>
          <a:bodyPr/>
          <a:lstStyle/>
          <a:p>
            <a:r>
              <a:rPr lang="en-US" dirty="0" smtClean="0"/>
              <a:t>A typical decision tree learner generates one decision tree from the data</a:t>
            </a:r>
          </a:p>
          <a:p>
            <a:r>
              <a:rPr lang="en-US" dirty="0" smtClean="0"/>
              <a:t>Multiple algorithms exist</a:t>
            </a:r>
          </a:p>
          <a:p>
            <a:r>
              <a:rPr lang="en-US" dirty="0" smtClean="0"/>
              <a:t>Typical approach:</a:t>
            </a:r>
          </a:p>
          <a:p>
            <a:pPr lvl="1"/>
            <a:r>
              <a:rPr lang="en-US" dirty="0" smtClean="0"/>
              <a:t>Sort features by the association to the dependent variable</a:t>
            </a:r>
          </a:p>
          <a:p>
            <a:pPr lvl="1"/>
            <a:r>
              <a:rPr lang="en-US" dirty="0" smtClean="0"/>
              <a:t>For each feature that was not processed: implement a binary split to divide the data into the classes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3212976"/>
            <a:ext cx="4868644" cy="31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decision tree algorithm (package “party”)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This implementation calculates the association between features and the dependent variable using statistical tests</a:t>
            </a:r>
          </a:p>
          <a:p>
            <a:r>
              <a:rPr lang="en-US" dirty="0" smtClean="0"/>
              <a:t>Example parameters passed with the function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dirty="0" smtClean="0"/>
              <a:t>: defines the statistical test used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mincriterion</a:t>
            </a:r>
            <a:r>
              <a:rPr lang="en-US" dirty="0" smtClean="0"/>
              <a:t>: the 1-p-value level as decision </a:t>
            </a:r>
            <a:r>
              <a:rPr lang="en-US" dirty="0"/>
              <a:t>r</a:t>
            </a:r>
            <a:r>
              <a:rPr lang="en-US" dirty="0" smtClean="0"/>
              <a:t>ule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maxdepth</a:t>
            </a:r>
            <a:r>
              <a:rPr lang="en-US" dirty="0" smtClean="0"/>
              <a:t>: </a:t>
            </a:r>
            <a:r>
              <a:rPr lang="en-US" dirty="0"/>
              <a:t>maximum depth of the </a:t>
            </a:r>
            <a:r>
              <a:rPr lang="en-US" dirty="0" smtClean="0"/>
              <a:t>tree (standard: unlimited)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minsplit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minbucket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further specify tree generation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26826" y="1340768"/>
            <a:ext cx="8934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65363" algn="l"/>
              </a:tabLst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model_DT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ctree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	formula, data, </a:t>
            </a:r>
          </a:p>
          <a:p>
            <a:pPr>
              <a:tabLst>
                <a:tab pos="2265363" algn="l"/>
              </a:tabLst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	controls=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=“Univariate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”, ...), </a:t>
            </a:r>
          </a:p>
          <a:p>
            <a:pPr>
              <a:tabLst>
                <a:tab pos="2265363" algn="l"/>
              </a:tabLst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... 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7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545449" cy="4824536"/>
          </a:xfrm>
        </p:spPr>
        <p:txBody>
          <a:bodyPr/>
          <a:lstStyle/>
          <a:p>
            <a:r>
              <a:rPr lang="en-US" dirty="0" smtClean="0"/>
              <a:t>Learning rule: assign the most frequent class of the nearest k examples 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is a “lazy-learner”, since the learning </a:t>
            </a:r>
            <a:br>
              <a:rPr lang="en-US" dirty="0" smtClean="0"/>
            </a:br>
            <a:r>
              <a:rPr lang="en-US" dirty="0" smtClean="0"/>
              <a:t>is postponed to the prediction phase. </a:t>
            </a:r>
            <a:br>
              <a:rPr lang="en-US" dirty="0" smtClean="0"/>
            </a:br>
            <a:r>
              <a:rPr lang="en-US" dirty="0" smtClean="0"/>
              <a:t>There is no explicit training of </a:t>
            </a:r>
            <a:r>
              <a:rPr lang="en-US" dirty="0" err="1" smtClean="0"/>
              <a:t>kNN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is no general rule for the “best k”, it </a:t>
            </a:r>
            <a:br>
              <a:rPr lang="en-US" dirty="0" smtClean="0"/>
            </a:br>
            <a:r>
              <a:rPr lang="en-US" dirty="0" smtClean="0"/>
              <a:t>depends on the problem and the data</a:t>
            </a:r>
          </a:p>
          <a:p>
            <a:r>
              <a:rPr lang="en-US" dirty="0" smtClean="0"/>
              <a:t>The distance metric can be varied (typical: Euclidean distance)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2" y="1919419"/>
            <a:ext cx="2936521" cy="273630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121352" y="4221088"/>
            <a:ext cx="1656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P. Rai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4837395"/>
            <a:ext cx="5817096" cy="14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8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</a:t>
            </a:r>
            <a:r>
              <a:rPr lang="en-US" dirty="0" err="1" smtClean="0"/>
              <a:t>kNN</a:t>
            </a:r>
            <a:r>
              <a:rPr lang="en-US" dirty="0" smtClean="0"/>
              <a:t> algorithm (package “class”)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8651"/>
            <a:ext cx="8366263" cy="3742677"/>
          </a:xfrm>
        </p:spPr>
        <p:txBody>
          <a:bodyPr/>
          <a:lstStyle/>
          <a:p>
            <a:r>
              <a:rPr lang="en-US" dirty="0" smtClean="0"/>
              <a:t>In this implementation, only the Euclidean distance can be used</a:t>
            </a:r>
          </a:p>
          <a:p>
            <a:r>
              <a:rPr lang="en-US" dirty="0" smtClean="0"/>
              <a:t>Parameters: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train, test</a:t>
            </a:r>
            <a:r>
              <a:rPr lang="en-US" dirty="0" smtClean="0"/>
              <a:t>: feature sets for training and test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</a:t>
            </a:r>
            <a:r>
              <a:rPr lang="en-US" dirty="0" smtClean="0"/>
              <a:t>: the true class labels for training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en-US" dirty="0" smtClean="0"/>
              <a:t>: </a:t>
            </a:r>
            <a:r>
              <a:rPr lang="en-US" dirty="0"/>
              <a:t>minimum vote for definite </a:t>
            </a:r>
            <a:r>
              <a:rPr lang="en-US" dirty="0" smtClean="0"/>
              <a:t>decision (must be less than k-1)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prob</a:t>
            </a:r>
            <a:r>
              <a:rPr lang="en-US" dirty="0" smtClean="0"/>
              <a:t>: returns probabilities as relative frequencies of the class in k nearest neighbors</a:t>
            </a:r>
          </a:p>
          <a:p>
            <a:endParaRPr lang="en-US" dirty="0" smtClean="0"/>
          </a:p>
          <a:p>
            <a:r>
              <a:rPr lang="en-US" dirty="0" smtClean="0"/>
              <a:t>Other implementations are provided by packages “caret” or “FNN”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71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90825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prediction_kNN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train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test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cl, 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tabLst>
                <a:tab pos="2790825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1, l = 0, prob = FALSE,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use.all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46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SVM is to </a:t>
            </a:r>
            <a:r>
              <a:rPr lang="en-US" b="1" dirty="0"/>
              <a:t>find a hyperplane </a:t>
            </a:r>
            <a:r>
              <a:rPr lang="en-US" dirty="0"/>
              <a:t>(line in a two dimensional case) that “best” separates the two classes from each </a:t>
            </a:r>
            <a:r>
              <a:rPr lang="en-US" dirty="0" smtClean="0"/>
              <a:t>other (optimization problem)</a:t>
            </a:r>
          </a:p>
          <a:p>
            <a:r>
              <a:rPr lang="en-US" dirty="0" smtClean="0"/>
              <a:t>The hyperplane is defined with </a:t>
            </a:r>
            <a:r>
              <a:rPr lang="en-US" b="1" dirty="0" smtClean="0"/>
              <a:t>support vectors</a:t>
            </a:r>
          </a:p>
          <a:p>
            <a:r>
              <a:rPr lang="en-US" dirty="0" smtClean="0"/>
              <a:t>When the data is no linearly separable, a </a:t>
            </a:r>
            <a:r>
              <a:rPr lang="en-US" b="1" i="1" dirty="0" smtClean="0"/>
              <a:t>kernel function </a:t>
            </a:r>
            <a:r>
              <a:rPr lang="en-US" dirty="0" smtClean="0"/>
              <a:t>is used to map the data into </a:t>
            </a:r>
            <a:r>
              <a:rPr lang="en-US" dirty="0"/>
              <a:t>a higher dimensional space, where the data can be linearly </a:t>
            </a:r>
            <a:r>
              <a:rPr lang="en-US" dirty="0" smtClean="0"/>
              <a:t>separated.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" y="3969060"/>
            <a:ext cx="3863364" cy="22883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23815" y="3568370"/>
            <a:ext cx="284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  <p:grpSp>
        <p:nvGrpSpPr>
          <p:cNvPr id="20" name="Gruppierung 19"/>
          <p:cNvGrpSpPr/>
          <p:nvPr/>
        </p:nvGrpSpPr>
        <p:grpSpPr>
          <a:xfrm>
            <a:off x="4608740" y="3969060"/>
            <a:ext cx="5075949" cy="2426916"/>
            <a:chOff x="4608740" y="3494860"/>
            <a:chExt cx="5075949" cy="2901116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 rotWithShape="1">
            <a:blip r:embed="rId4"/>
            <a:srcRect l="6572" t="10998" r="51476" b="5022"/>
            <a:stretch/>
          </p:blipFill>
          <p:spPr>
            <a:xfrm>
              <a:off x="4608740" y="3659940"/>
              <a:ext cx="2245153" cy="2736036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4"/>
            <a:srcRect l="53919" t="11403" r="3414"/>
            <a:stretch/>
          </p:blipFill>
          <p:spPr>
            <a:xfrm>
              <a:off x="7401272" y="3494860"/>
              <a:ext cx="2283417" cy="2886468"/>
            </a:xfrm>
            <a:prstGeom prst="rect">
              <a:avLst/>
            </a:prstGeom>
          </p:spPr>
        </p:pic>
        <p:cxnSp>
          <p:nvCxnSpPr>
            <p:cNvPr id="8" name="Gerade Verbindung 7"/>
            <p:cNvCxnSpPr/>
            <p:nvPr/>
          </p:nvCxnSpPr>
          <p:spPr>
            <a:xfrm flipV="1">
              <a:off x="8121352" y="4293096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H="1">
              <a:off x="7761312" y="465313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7761312" y="5085184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8913440" y="429309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298283" y="4471376"/>
              <a:ext cx="864096" cy="108012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reihandform 14"/>
          <p:cNvSpPr/>
          <p:nvPr/>
        </p:nvSpPr>
        <p:spPr>
          <a:xfrm>
            <a:off x="6380705" y="4549783"/>
            <a:ext cx="1527858" cy="394086"/>
          </a:xfrm>
          <a:custGeom>
            <a:avLst/>
            <a:gdLst>
              <a:gd name="connsiteX0" fmla="*/ 0 w 1527858"/>
              <a:gd name="connsiteY0" fmla="*/ 394086 h 394086"/>
              <a:gd name="connsiteX1" fmla="*/ 844952 w 1527858"/>
              <a:gd name="connsiteY1" fmla="*/ 546 h 394086"/>
              <a:gd name="connsiteX2" fmla="*/ 1527858 w 1527858"/>
              <a:gd name="connsiteY2" fmla="*/ 301488 h 39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7858" h="394086">
                <a:moveTo>
                  <a:pt x="0" y="394086"/>
                </a:moveTo>
                <a:cubicBezTo>
                  <a:pt x="295154" y="205032"/>
                  <a:pt x="590309" y="15979"/>
                  <a:pt x="844952" y="546"/>
                </a:cubicBezTo>
                <a:cubicBezTo>
                  <a:pt x="1099595" y="-14887"/>
                  <a:pt x="1527858" y="301488"/>
                  <a:pt x="1527858" y="301488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4662176" y="3568370"/>
            <a:ext cx="36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Not 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1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SVM (package “e1071”)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708920"/>
            <a:ext cx="8366263" cy="3672408"/>
          </a:xfrm>
        </p:spPr>
        <p:txBody>
          <a:bodyPr/>
          <a:lstStyle/>
          <a:p>
            <a:r>
              <a:rPr lang="en-US" dirty="0" smtClean="0"/>
              <a:t>Multiple parameters are available to “tune” the SVM: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en-US" dirty="0" smtClean="0"/>
              <a:t>: cost of misclassification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influences the size of the margin around the hyperplane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en-US" dirty="0" smtClean="0"/>
              <a:t>: the kernel function (either “linear”, “polynomial”, “radial basis” a.k.a. Gaussian, “sigmoid”)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degree, gamma, coef0</a:t>
            </a:r>
            <a:r>
              <a:rPr lang="en-US" dirty="0" smtClean="0"/>
              <a:t>: parameters to the kernels</a:t>
            </a:r>
          </a:p>
          <a:p>
            <a:r>
              <a:rPr lang="en-US" dirty="0" smtClean="0"/>
              <a:t>Meaningful parameter values for grid-search:</a:t>
            </a:r>
          </a:p>
          <a:p>
            <a:pPr lvl="1"/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17328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degree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coef0,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gamma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TRUE,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1086383" y="5022191"/>
          <a:ext cx="4392488" cy="144016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7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9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Possible range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Meaningful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values</a:t>
                      </a:r>
                      <a:endParaRPr lang="de-DE" sz="12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kernel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linear, </a:t>
                      </a:r>
                      <a:r>
                        <a:rPr lang="de-DE" sz="1200" dirty="0" smtClean="0">
                          <a:effectLst/>
                        </a:rPr>
                        <a:t>radial </a:t>
                      </a:r>
                      <a:r>
                        <a:rPr lang="de-DE" sz="1200" dirty="0" err="1" smtClean="0">
                          <a:effectLst/>
                        </a:rPr>
                        <a:t>basis</a:t>
                      </a:r>
                      <a:r>
                        <a:rPr lang="de-DE" sz="1200" dirty="0" smtClean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polynomial</a:t>
                      </a:r>
                      <a:r>
                        <a:rPr lang="de-DE" sz="1200" dirty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sigmoid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eps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0.1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cost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2E^2(-5, …, 10)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deg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2, 3, 4, 5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coef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0, 1, 5, 10, 100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1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041393" cy="4824536"/>
          </a:xfrm>
        </p:spPr>
        <p:txBody>
          <a:bodyPr/>
          <a:lstStyle/>
          <a:p>
            <a:r>
              <a:rPr lang="en-US" dirty="0" smtClean="0"/>
              <a:t>Is an ensemble learner; that means multiple weak learners are combined to one strong learner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The random forest algorithm generates </a:t>
            </a:r>
            <a:r>
              <a:rPr lang="en-US" dirty="0"/>
              <a:t>multiple low correlated decision </a:t>
            </a:r>
            <a:r>
              <a:rPr lang="en-US" dirty="0" smtClean="0"/>
              <a:t>trees (by subsampling the training set) </a:t>
            </a:r>
            <a:r>
              <a:rPr lang="en-US" dirty="0"/>
              <a:t>that are </a:t>
            </a:r>
            <a:r>
              <a:rPr lang="en-US" dirty="0" smtClean="0"/>
              <a:t>evaluated </a:t>
            </a:r>
            <a:r>
              <a:rPr lang="en-US" dirty="0"/>
              <a:t>with </a:t>
            </a:r>
            <a:r>
              <a:rPr lang="en-US" dirty="0" smtClean="0"/>
              <a:t>performance measures </a:t>
            </a:r>
            <a:r>
              <a:rPr lang="en-US" dirty="0" smtClean="0">
                <a:sym typeface="Wingdings"/>
              </a:rPr>
              <a:t> weights for each tree are calculated</a:t>
            </a:r>
          </a:p>
          <a:p>
            <a:pPr lvl="1"/>
            <a:r>
              <a:rPr lang="en-US" dirty="0" smtClean="0"/>
              <a:t>For classification, the prediction of each decision tree is weighted for the final prediction of the “forest”</a:t>
            </a:r>
          </a:p>
          <a:p>
            <a:pPr lvl="1"/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772816"/>
            <a:ext cx="3905546" cy="3140968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>
          <a:xfrm>
            <a:off x="8337376" y="1772816"/>
            <a:ext cx="0" cy="3024336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889104" y="3343300"/>
            <a:ext cx="2448272" cy="3576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889104" y="137270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Divide and conquer approach:</a:t>
            </a:r>
            <a:endParaRPr lang="en-US" sz="1800" u="sng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9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(package “</a:t>
            </a:r>
            <a:r>
              <a:rPr lang="en-US" dirty="0" err="1" smtClean="0"/>
              <a:t>randomForest</a:t>
            </a:r>
            <a:r>
              <a:rPr lang="en-US" dirty="0" smtClean="0"/>
              <a:t>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Additionally to parameters of the used decision tree algorithm, the following parameters can be used to “tune” the Random Forest: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en-US" dirty="0" smtClean="0"/>
              <a:t>: number of trees to grow (not too small, initially 500)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/>
              <a:t>of variables randomly sampled as candidates at each </a:t>
            </a:r>
            <a:r>
              <a:rPr lang="en-US" dirty="0" smtClean="0"/>
              <a:t>split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nodesize</a:t>
            </a:r>
            <a:r>
              <a:rPr lang="en-US" dirty="0" smtClean="0"/>
              <a:t>: </a:t>
            </a:r>
            <a:r>
              <a:rPr lang="en-US" dirty="0"/>
              <a:t>Minimum size of terminal </a:t>
            </a:r>
            <a:r>
              <a:rPr lang="en-US" dirty="0" smtClean="0"/>
              <a:t>nodes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samsize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strata</a:t>
            </a:r>
            <a:r>
              <a:rPr lang="en-US" dirty="0" smtClean="0"/>
              <a:t>: controls the subsample generation </a:t>
            </a:r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483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model_RF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randomForest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019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we</a:t>
            </a:r>
            <a:r>
              <a:rPr lang="de-DE" dirty="0"/>
              <a:t> Need </a:t>
            </a:r>
            <a:r>
              <a:rPr lang="de-DE" dirty="0" err="1"/>
              <a:t>Hundreds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Real World </a:t>
            </a:r>
            <a:r>
              <a:rPr lang="de-DE" dirty="0" err="1"/>
              <a:t>Classification</a:t>
            </a:r>
            <a:r>
              <a:rPr lang="de-DE" dirty="0"/>
              <a:t> Problems?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Abstract: “We evaluate 179 classifiers arising from 17 families [</a:t>
            </a:r>
            <a:r>
              <a:rPr lang="mr-IN" dirty="0" smtClean="0"/>
              <a:t>…</a:t>
            </a:r>
            <a:r>
              <a:rPr lang="en-US" dirty="0" smtClean="0"/>
              <a:t>] including all the relevant classifiers available today. We use 121 data sets, [</a:t>
            </a:r>
            <a:r>
              <a:rPr lang="mr-IN" dirty="0" smtClean="0"/>
              <a:t>…</a:t>
            </a:r>
            <a:r>
              <a:rPr lang="en-US" dirty="0" smtClean="0"/>
              <a:t>] in order to achieve significant conclusions about the classifier behavior, not dependent on the data set collection. The </a:t>
            </a:r>
            <a:r>
              <a:rPr lang="en-US" b="1" dirty="0" smtClean="0"/>
              <a:t>classifiers most likely to be the bests are the random forest (RF) versions</a:t>
            </a:r>
            <a:r>
              <a:rPr lang="en-US" dirty="0" smtClean="0"/>
              <a:t>, the best of which (implemented in R and accessed via caret) achieves 94.1% of the maximum accuracy overcoming 90% in the 84.3% of the data sets. However, the difference is not statistically significant with the </a:t>
            </a:r>
            <a:r>
              <a:rPr lang="en-US" b="1" dirty="0" smtClean="0"/>
              <a:t>second best, the SVM with Gaussian kernel</a:t>
            </a:r>
            <a:r>
              <a:rPr lang="en-US" dirty="0" smtClean="0"/>
              <a:t> implemented in C using </a:t>
            </a:r>
            <a:r>
              <a:rPr lang="en-US" dirty="0" err="1" smtClean="0"/>
              <a:t>LibSVM</a:t>
            </a:r>
            <a:r>
              <a:rPr lang="en-US" dirty="0" smtClean="0"/>
              <a:t>, which achieves 92.3% of the maximum accuracy. [</a:t>
            </a:r>
            <a:r>
              <a:rPr lang="mr-IN" dirty="0" smtClean="0"/>
              <a:t>…</a:t>
            </a:r>
            <a:r>
              <a:rPr lang="en-US" dirty="0" smtClean="0"/>
              <a:t>] </a:t>
            </a:r>
            <a:r>
              <a:rPr lang="en-US" b="1" dirty="0" smtClean="0"/>
              <a:t>The random forest is clearly the best family of classifiers (3 out of 5 bests classifiers are RF), followed by SVM (4 classifiers in the top-10), neural networks and boosting ensembles (5 and 3 members in the top-20, respectively)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4838117" y="5517232"/>
            <a:ext cx="4953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Fernández-Delgado, M.,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Cernadas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E.,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Barro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S., &amp;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Amorim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D. (2014). Do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hundreds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solve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real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world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J. Mach.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Res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15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(1), 3133-3181.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6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machine learning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approaches:</a:t>
            </a:r>
          </a:p>
          <a:p>
            <a:pPr lvl="1"/>
            <a:r>
              <a:rPr lang="en-US" dirty="0" smtClean="0"/>
              <a:t>Discriminant analysis</a:t>
            </a:r>
          </a:p>
          <a:p>
            <a:pPr lvl="1"/>
            <a:r>
              <a:rPr lang="en-US" dirty="0" smtClean="0"/>
              <a:t>Bayesian learners</a:t>
            </a:r>
          </a:p>
          <a:p>
            <a:pPr lvl="1"/>
            <a:r>
              <a:rPr lang="en-US" dirty="0"/>
              <a:t>Partial least squares / principal component regression</a:t>
            </a:r>
          </a:p>
          <a:p>
            <a:pPr lvl="1"/>
            <a:r>
              <a:rPr lang="en-US" dirty="0"/>
              <a:t>Multivariate adaptive regression splines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Ensemble learners (Bagging, Boosting)</a:t>
            </a:r>
          </a:p>
          <a:p>
            <a:r>
              <a:rPr lang="en-US" dirty="0" smtClean="0"/>
              <a:t>Hidden Markov Models</a:t>
            </a:r>
          </a:p>
          <a:p>
            <a:r>
              <a:rPr lang="en-US" dirty="0" smtClean="0"/>
              <a:t>Inductive logic programming</a:t>
            </a:r>
          </a:p>
          <a:p>
            <a:r>
              <a:rPr lang="en-US" dirty="0" smtClean="0"/>
              <a:t>Genetic algorithms</a:t>
            </a:r>
          </a:p>
          <a:p>
            <a:r>
              <a:rPr lang="en-US" dirty="0" smtClean="0"/>
              <a:t>Reinforcement learning</a:t>
            </a:r>
          </a:p>
          <a:p>
            <a:r>
              <a:rPr lang="en-US" dirty="0" smtClean="0"/>
              <a:t>Unsupervised learning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9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60" y="1196752"/>
            <a:ext cx="6892409" cy="4794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0147" y="6093296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Venugopalan</a:t>
            </a:r>
            <a:r>
              <a:rPr lang="en-US" sz="800" dirty="0">
                <a:latin typeface="Arial" panose="020B0604020202020204" pitchFamily="34" charset="0"/>
              </a:rPr>
              <a:t>, </a:t>
            </a:r>
            <a:r>
              <a:rPr lang="en-US" sz="800" dirty="0" err="1">
                <a:latin typeface="Arial" panose="020B0604020202020204" pitchFamily="34" charset="0"/>
              </a:rPr>
              <a:t>Subhashini</a:t>
            </a:r>
            <a:r>
              <a:rPr lang="en-US" sz="800" dirty="0">
                <a:latin typeface="Arial" panose="020B0604020202020204" pitchFamily="34" charset="0"/>
              </a:rPr>
              <a:t>, et al. "Translating videos to natural language using deep recurrent neural networks." </a:t>
            </a:r>
            <a:r>
              <a:rPr lang="en-US" sz="800" i="1" dirty="0" err="1">
                <a:latin typeface="Arial" panose="020B0604020202020204" pitchFamily="34" charset="0"/>
              </a:rPr>
              <a:t>arXiv</a:t>
            </a:r>
            <a:r>
              <a:rPr lang="en-US" sz="800" i="1" dirty="0">
                <a:latin typeface="Arial" panose="020B0604020202020204" pitchFamily="34" charset="0"/>
              </a:rPr>
              <a:t> preprint arXiv:1412.4729</a:t>
            </a:r>
            <a:r>
              <a:rPr lang="en-US" sz="800" dirty="0">
                <a:latin typeface="Arial" panose="020B0604020202020204" pitchFamily="34" charset="0"/>
              </a:rPr>
              <a:t> (2014).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classifier tuning </a:t>
            </a:r>
            <a:r>
              <a:rPr lang="mr-IN" dirty="0" smtClean="0"/>
              <a:t>–</a:t>
            </a:r>
            <a:r>
              <a:rPr lang="en-US" dirty="0" smtClean="0"/>
              <a:t> some advices: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Please keep in mind: data matters! (“bullshit in </a:t>
            </a:r>
            <a:r>
              <a:rPr lang="mr-IN" dirty="0" smtClean="0"/>
              <a:t>–</a:t>
            </a:r>
            <a:r>
              <a:rPr lang="en-US" dirty="0" smtClean="0"/>
              <a:t> bullshit out”)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Is that what you predict really that what you are interested in? </a:t>
            </a:r>
            <a:br>
              <a:rPr lang="en-US" dirty="0" smtClean="0"/>
            </a:br>
            <a:r>
              <a:rPr lang="en-US" i="1" dirty="0" smtClean="0">
                <a:sym typeface="Wingdings"/>
              </a:rPr>
              <a:t> Think about the </a:t>
            </a:r>
            <a:r>
              <a:rPr lang="en-US" i="1" dirty="0" smtClean="0"/>
              <a:t>definition of the dependent variable!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Are you interested in the best x% </a:t>
            </a:r>
            <a:r>
              <a:rPr lang="en-US" dirty="0" smtClean="0">
                <a:sym typeface="Wingdings"/>
              </a:rPr>
              <a:t> use the classifier probabilities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ym typeface="Wingdings"/>
              </a:rPr>
              <a:t>Are you interested in a minority class?  use class weights or consider  over/</a:t>
            </a:r>
            <a:r>
              <a:rPr lang="en-US" dirty="0" err="1" smtClean="0">
                <a:sym typeface="Wingdings"/>
              </a:rPr>
              <a:t>undersampling</a:t>
            </a:r>
            <a:r>
              <a:rPr lang="en-US" dirty="0" smtClean="0"/>
              <a:t> 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Scale all features to the same dimension (some implementations provide parameters to do that)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Consider </a:t>
            </a:r>
            <a:r>
              <a:rPr lang="en-US" b="1" dirty="0" smtClean="0"/>
              <a:t>feature selection </a:t>
            </a:r>
            <a:r>
              <a:rPr lang="en-US" dirty="0" smtClean="0"/>
              <a:t>when you have &gt; 20 features to overcome the “curse of dimensionality”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0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163650"/>
          </a:xfrm>
        </p:spPr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Logistic regression with feature selection achieved Accuracy results that are nearly as high as those from SVM or Random Forest without feature </a:t>
            </a:r>
            <a:r>
              <a:rPr lang="en-US" dirty="0" smtClean="0">
                <a:ea typeface="Arial" charset="0"/>
                <a:cs typeface="Arial" charset="0"/>
              </a:rPr>
              <a:t>selection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631687" y="5445224"/>
            <a:ext cx="8366263" cy="9361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Arial" charset="0"/>
                <a:cs typeface="Arial" charset="0"/>
              </a:rPr>
              <a:t>We benchmarked 43 </a:t>
            </a:r>
            <a:r>
              <a:rPr lang="en-US" dirty="0">
                <a:ea typeface="Arial" charset="0"/>
                <a:cs typeface="Arial" charset="0"/>
              </a:rPr>
              <a:t>feature selection </a:t>
            </a:r>
            <a:r>
              <a:rPr lang="en-US" dirty="0" smtClean="0">
                <a:ea typeface="Arial" charset="0"/>
                <a:cs typeface="Arial" charset="0"/>
              </a:rPr>
              <a:t>methods on 22 classification problems from energy retail </a:t>
            </a:r>
            <a:r>
              <a:rPr lang="en-US" dirty="0">
                <a:ea typeface="Arial" charset="0"/>
                <a:cs typeface="Arial" charset="0"/>
              </a:rPr>
              <a:t>with ca. 250 </a:t>
            </a:r>
            <a:r>
              <a:rPr lang="en-US" dirty="0" smtClean="0">
                <a:ea typeface="Arial" charset="0"/>
                <a:cs typeface="Arial" charset="0"/>
              </a:rPr>
              <a:t>features (smart meter household classification)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6" name="Picture 5" descr="C:\Users\Andreas Weigert\Dropbox\UniBA_FeatureSelection_Dateien\RecSys17_Publication\images\combined_plot_plo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5" t="33334" b="35991"/>
          <a:stretch/>
        </p:blipFill>
        <p:spPr bwMode="auto">
          <a:xfrm>
            <a:off x="8303928" y="2226988"/>
            <a:ext cx="1394255" cy="1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4204" y="1556076"/>
            <a:ext cx="4078672" cy="3199407"/>
            <a:chOff x="704849" y="228601"/>
            <a:chExt cx="4600576" cy="3290887"/>
          </a:xfrm>
        </p:grpSpPr>
        <p:pic>
          <p:nvPicPr>
            <p:cNvPr id="8" name="Grafik 5"/>
            <p:cNvPicPr>
              <a:picLocks noChangeAspect="1"/>
            </p:cNvPicPr>
            <p:nvPr/>
          </p:nvPicPr>
          <p:blipFill rotWithShape="1">
            <a:blip r:embed="rId3"/>
            <a:srcRect l="3869" t="-1" r="24256" b="51526"/>
            <a:stretch/>
          </p:blipFill>
          <p:spPr>
            <a:xfrm>
              <a:off x="704850" y="228601"/>
              <a:ext cx="4600575" cy="3102768"/>
            </a:xfrm>
            <a:prstGeom prst="rect">
              <a:avLst/>
            </a:prstGeom>
          </p:spPr>
        </p:pic>
        <p:pic>
          <p:nvPicPr>
            <p:cNvPr id="9" name="Grafik 9"/>
            <p:cNvPicPr>
              <a:picLocks noChangeAspect="1"/>
            </p:cNvPicPr>
            <p:nvPr/>
          </p:nvPicPr>
          <p:blipFill rotWithShape="1">
            <a:blip r:embed="rId3"/>
            <a:srcRect l="3869" t="93341" r="24256" b="3720"/>
            <a:stretch/>
          </p:blipFill>
          <p:spPr>
            <a:xfrm>
              <a:off x="704849" y="3331369"/>
              <a:ext cx="4600575" cy="188119"/>
            </a:xfrm>
            <a:prstGeom prst="rect">
              <a:avLst/>
            </a:prstGeom>
          </p:spPr>
        </p:pic>
      </p:grpSp>
      <p:grpSp>
        <p:nvGrpSpPr>
          <p:cNvPr id="10" name="Gruppieren 10"/>
          <p:cNvGrpSpPr/>
          <p:nvPr/>
        </p:nvGrpSpPr>
        <p:grpSpPr>
          <a:xfrm>
            <a:off x="4167690" y="1662916"/>
            <a:ext cx="4391956" cy="3067295"/>
            <a:chOff x="5665941" y="500697"/>
            <a:chExt cx="4953948" cy="3154998"/>
          </a:xfrm>
        </p:grpSpPr>
        <p:pic>
          <p:nvPicPr>
            <p:cNvPr id="11" name="Grafik 7"/>
            <p:cNvPicPr>
              <a:picLocks noChangeAspect="1"/>
            </p:cNvPicPr>
            <p:nvPr/>
          </p:nvPicPr>
          <p:blipFill rotWithShape="1">
            <a:blip r:embed="rId3"/>
            <a:srcRect l="3869" t="48304" r="24256" b="3720"/>
            <a:stretch/>
          </p:blipFill>
          <p:spPr>
            <a:xfrm>
              <a:off x="5665941" y="584835"/>
              <a:ext cx="4600575" cy="3070860"/>
            </a:xfrm>
            <a:prstGeom prst="rect">
              <a:avLst/>
            </a:prstGeom>
          </p:spPr>
        </p:pic>
        <p:pic>
          <p:nvPicPr>
            <p:cNvPr id="12" name="Grafik 13"/>
            <p:cNvPicPr>
              <a:picLocks noChangeAspect="1"/>
            </p:cNvPicPr>
            <p:nvPr/>
          </p:nvPicPr>
          <p:blipFill rotWithShape="1">
            <a:blip r:embed="rId3"/>
            <a:srcRect l="5773" r="18705" b="98685"/>
            <a:stretch/>
          </p:blipFill>
          <p:spPr>
            <a:xfrm>
              <a:off x="5785952" y="500697"/>
              <a:ext cx="4833937" cy="84138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351266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08517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303928" y="2170922"/>
            <a:ext cx="142378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Evaluation method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303928" y="3088679"/>
            <a:ext cx="1545616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Benchmark </a:t>
            </a:r>
            <a:br>
              <a:rPr lang="en-US" sz="105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(no feature selection)</a:t>
            </a:r>
          </a:p>
        </p:txBody>
      </p:sp>
      <p:sp>
        <p:nvSpPr>
          <p:cNvPr id="17" name="Rechteck 16"/>
          <p:cNvSpPr/>
          <p:nvPr/>
        </p:nvSpPr>
        <p:spPr>
          <a:xfrm>
            <a:off x="9382812" y="2654329"/>
            <a:ext cx="159327" cy="16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12333" y="4555385"/>
            <a:ext cx="1606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Hopf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Weigert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(2017)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70380" y="1124744"/>
            <a:ext cx="7083624" cy="2713540"/>
            <a:chOff x="1272153" y="620688"/>
            <a:chExt cx="7083624" cy="2713540"/>
          </a:xfrm>
        </p:grpSpPr>
        <p:grpSp>
          <p:nvGrpSpPr>
            <p:cNvPr id="5" name="Group 4"/>
            <p:cNvGrpSpPr/>
            <p:nvPr/>
          </p:nvGrpSpPr>
          <p:grpSpPr>
            <a:xfrm>
              <a:off x="2360712" y="620688"/>
              <a:ext cx="5995065" cy="2713540"/>
              <a:chOff x="2216696" y="1628800"/>
              <a:chExt cx="5995065" cy="271354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6696" y="2375178"/>
                <a:ext cx="2079032" cy="116815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8744" y="1628800"/>
                <a:ext cx="1922356" cy="108012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4728" y="3117164"/>
                <a:ext cx="2442647" cy="122517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627585" y="2297534"/>
                <a:ext cx="15841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</a:t>
                </a:r>
                <a:endParaRPr lang="en-US" sz="8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07415" y="2219891"/>
                <a:ext cx="12241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→</a:t>
                </a:r>
                <a:endParaRPr lang="en-US" sz="8000" dirty="0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8668" y="2311753"/>
                <a:ext cx="1850730" cy="1231577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 rot="16200000">
              <a:off x="358261" y="1720308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LEARNING 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64010" y="4131841"/>
            <a:ext cx="7354001" cy="2289449"/>
            <a:chOff x="1265783" y="3627785"/>
            <a:chExt cx="7354001" cy="2289449"/>
          </a:xfrm>
        </p:grpSpPr>
        <p:grpSp>
          <p:nvGrpSpPr>
            <p:cNvPr id="21" name="Group 20"/>
            <p:cNvGrpSpPr/>
            <p:nvPr/>
          </p:nvGrpSpPr>
          <p:grpSpPr>
            <a:xfrm>
              <a:off x="2432720" y="4110791"/>
              <a:ext cx="6187064" cy="1323439"/>
              <a:chOff x="1064567" y="3952405"/>
              <a:chExt cx="6187064" cy="132343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064567" y="3952405"/>
                <a:ext cx="520297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ƒ(      )</a:t>
                </a:r>
                <a:endParaRPr lang="en-US" sz="8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/>
              <p:cNvSpPr txBox="1"/>
              <p:nvPr/>
            </p:nvSpPr>
            <p:spPr>
              <a:xfrm>
                <a:off x="5091391" y="4278021"/>
                <a:ext cx="21602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+mj-lt"/>
                  </a:rPr>
                  <a:t>“CAT”</a:t>
                </a:r>
                <a:endParaRPr lang="en-US" sz="5400" dirty="0">
                  <a:latin typeface="+mj-lt"/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4826" y="4148127"/>
              <a:ext cx="1452191" cy="156085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 rot="16200000">
              <a:off x="351891" y="4541677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PREDICTION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196752"/>
            <a:ext cx="8362415" cy="47865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4768" y="6165304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Arial" panose="020B0604020202020204" pitchFamily="34" charset="0"/>
              </a:rPr>
              <a:t>Yann, </a:t>
            </a:r>
            <a:r>
              <a:rPr lang="en-US" sz="800" dirty="0" err="1" smtClean="0">
                <a:latin typeface="Arial" panose="020B0604020202020204" pitchFamily="34" charset="0"/>
              </a:rPr>
              <a:t>Lecun</a:t>
            </a:r>
            <a:r>
              <a:rPr lang="en-US" sz="800" dirty="0" smtClean="0">
                <a:latin typeface="Arial" panose="020B0604020202020204" pitchFamily="34" charset="0"/>
              </a:rPr>
              <a:t>, “Deep Learning and the Future of AI." </a:t>
            </a:r>
            <a:r>
              <a:rPr lang="en-US" sz="800" i="1" dirty="0" smtClean="0">
                <a:latin typeface="Arial" panose="020B0604020202020204" pitchFamily="34" charset="0"/>
              </a:rPr>
              <a:t>Talk, </a:t>
            </a:r>
            <a:r>
              <a:rPr lang="en-US" sz="800" i="1" dirty="0" err="1" smtClean="0">
                <a:latin typeface="Arial" panose="020B0604020202020204" pitchFamily="34" charset="0"/>
              </a:rPr>
              <a:t>SoftBank</a:t>
            </a:r>
            <a:r>
              <a:rPr lang="en-US" sz="800" i="1" dirty="0" smtClean="0">
                <a:latin typeface="Arial" panose="020B0604020202020204" pitchFamily="34" charset="0"/>
              </a:rPr>
              <a:t> Robotics Europe</a:t>
            </a:r>
            <a:r>
              <a:rPr lang="en-US" sz="800" dirty="0" smtClean="0">
                <a:latin typeface="Arial" panose="020B0604020202020204" pitchFamily="34" charset="0"/>
              </a:rPr>
              <a:t>.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“Machine Learning” Relate to Neighboring Scientific Areas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1" y="1306984"/>
            <a:ext cx="7662162" cy="5034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5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-Lehre-deutsch-1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68BB2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Vorlage-Lehre-deutsch-1.pot</Template>
  <TotalTime>0</TotalTime>
  <Words>2719</Words>
  <Application>Microsoft Office PowerPoint</Application>
  <PresentationFormat>A4 Paper (210x297 mm)</PresentationFormat>
  <Paragraphs>497</Paragraphs>
  <Slides>61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ＭＳ Ｐゴシック</vt:lpstr>
      <vt:lpstr>SimSun</vt:lpstr>
      <vt:lpstr>Arial</vt:lpstr>
      <vt:lpstr>Calibri</vt:lpstr>
      <vt:lpstr>Cambria</vt:lpstr>
      <vt:lpstr>Cambria Math</vt:lpstr>
      <vt:lpstr>Consolas</vt:lpstr>
      <vt:lpstr>Lato</vt:lpstr>
      <vt:lpstr>MetaPlusBlack</vt:lpstr>
      <vt:lpstr>Open Sans</vt:lpstr>
      <vt:lpstr>Segoe UI</vt:lpstr>
      <vt:lpstr>Times New Roman</vt:lpstr>
      <vt:lpstr>UB Scala</vt:lpstr>
      <vt:lpstr>Wingdings</vt:lpstr>
      <vt:lpstr>Vorlage-Lehre-deutsch-1</vt:lpstr>
      <vt:lpstr>PowerPoint Presentation</vt:lpstr>
      <vt:lpstr>Agenda</vt:lpstr>
      <vt:lpstr>Machine Learning 101</vt:lpstr>
      <vt:lpstr>PowerPoint Presentation</vt:lpstr>
      <vt:lpstr>What is Machine Learning? </vt:lpstr>
      <vt:lpstr>What is Machine Learning? </vt:lpstr>
      <vt:lpstr>What is Machine Learning? </vt:lpstr>
      <vt:lpstr>What is Machine Learning?</vt:lpstr>
      <vt:lpstr>How Does “Machine Learning” Relate to Neighboring Scientific Areas</vt:lpstr>
      <vt:lpstr>And There Shall Be Data…</vt:lpstr>
      <vt:lpstr>The Two Cultures </vt:lpstr>
      <vt:lpstr>What is the learning goal? </vt:lpstr>
      <vt:lpstr>Objects and Measurements - Features</vt:lpstr>
      <vt:lpstr>Objects and Measurements </vt:lpstr>
      <vt:lpstr>Feature Space </vt:lpstr>
      <vt:lpstr>The Goal of Learning</vt:lpstr>
      <vt:lpstr>Classification: Learning an indicator function</vt:lpstr>
      <vt:lpstr>Regression: Learning a real valued function</vt:lpstr>
      <vt:lpstr>Dimension Reduction: Learning a linear or nonlinear projection </vt:lpstr>
      <vt:lpstr>Data Compression: Learning a coding efficient representation </vt:lpstr>
      <vt:lpstr>Estimating Dependencies Based on Empirical Data </vt:lpstr>
      <vt:lpstr>Classifier evaluation</vt:lpstr>
      <vt:lpstr>Trade-off between precision and recall</vt:lpstr>
      <vt:lpstr>Recap: Receiver Operating Characteristics (ROC)</vt:lpstr>
      <vt:lpstr>Expected risk </vt:lpstr>
      <vt:lpstr>Empirical Risk</vt:lpstr>
      <vt:lpstr>Remarks</vt:lpstr>
      <vt:lpstr>Empirical Test Error and Expected Risk</vt:lpstr>
      <vt:lpstr>Data Dimensions </vt:lpstr>
      <vt:lpstr>Learning Pipeline</vt:lpstr>
      <vt:lpstr>Evaluation</vt:lpstr>
      <vt:lpstr>Numerical Estimation Techniques </vt:lpstr>
      <vt:lpstr>K-Fold Cross-Validation </vt:lpstr>
      <vt:lpstr>PowerPoint Presentation</vt:lpstr>
      <vt:lpstr>K-Fold Cross-Validation </vt:lpstr>
      <vt:lpstr>Literature </vt:lpstr>
      <vt:lpstr>PowerPoint Presentation</vt:lpstr>
      <vt:lpstr>Ethereum Challenge </vt:lpstr>
      <vt:lpstr>Data Set </vt:lpstr>
      <vt:lpstr>Predicting the Direction of Stock Market</vt:lpstr>
      <vt:lpstr>Relative Strength Index </vt:lpstr>
      <vt:lpstr>Stochastic Oscillator </vt:lpstr>
      <vt:lpstr>Williams %R </vt:lpstr>
      <vt:lpstr>Moving Average Convergence Divergence</vt:lpstr>
      <vt:lpstr>Price Rate of Change</vt:lpstr>
      <vt:lpstr>On Balance Volume</vt:lpstr>
      <vt:lpstr>Literature </vt:lpstr>
      <vt:lpstr>PowerPoint Presentation</vt:lpstr>
      <vt:lpstr>Classification algorithms - Overview</vt:lpstr>
      <vt:lpstr>Decision trees</vt:lpstr>
      <vt:lpstr>R syntax for decision tree algorithm (package “party”)</vt:lpstr>
      <vt:lpstr>k Nearest Neighbor (kNN)</vt:lpstr>
      <vt:lpstr>R syntax for kNN algorithm (package “class”)</vt:lpstr>
      <vt:lpstr>Support Vector Machine (SVM)</vt:lpstr>
      <vt:lpstr>R syntax for SVM (package “e1071”) and parameters</vt:lpstr>
      <vt:lpstr>Random Forest</vt:lpstr>
      <vt:lpstr>R syntax (package “randomForest”) and parameters</vt:lpstr>
      <vt:lpstr>Do we Need Hundreds of Classifiers to Solve Real World Classification Problems? </vt:lpstr>
      <vt:lpstr>Other machine learning algorithms</vt:lpstr>
      <vt:lpstr>Beyond classifier tuning – some advices:</vt:lpstr>
      <vt:lpstr>Logistic regression with feature selection achieved Accuracy results that are nearly as high as those from SVM or Random Forest without feature selection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Tiefenbeck  Verena</dc:creator>
  <cp:keywords/>
  <dc:description/>
  <cp:lastModifiedBy>Da Conceição Barata  Filipe</cp:lastModifiedBy>
  <cp:revision>793</cp:revision>
  <cp:lastPrinted>2016-03-07T21:56:13Z</cp:lastPrinted>
  <dcterms:created xsi:type="dcterms:W3CDTF">2010-10-28T06:21:45Z</dcterms:created>
  <dcterms:modified xsi:type="dcterms:W3CDTF">2017-09-20T07:32:06Z</dcterms:modified>
  <cp:category/>
</cp:coreProperties>
</file>